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7" r:id="rId1"/>
  </p:sldMasterIdLst>
  <p:notesMasterIdLst>
    <p:notesMasterId r:id="rId26"/>
  </p:notesMasterIdLst>
  <p:sldIdLst>
    <p:sldId id="278" r:id="rId2"/>
    <p:sldId id="256" r:id="rId3"/>
    <p:sldId id="257" r:id="rId4"/>
    <p:sldId id="258" r:id="rId5"/>
    <p:sldId id="289" r:id="rId6"/>
    <p:sldId id="291" r:id="rId7"/>
    <p:sldId id="271" r:id="rId8"/>
    <p:sldId id="272" r:id="rId9"/>
    <p:sldId id="285" r:id="rId10"/>
    <p:sldId id="287" r:id="rId11"/>
    <p:sldId id="260" r:id="rId12"/>
    <p:sldId id="261" r:id="rId13"/>
    <p:sldId id="264" r:id="rId14"/>
    <p:sldId id="276" r:id="rId15"/>
    <p:sldId id="290" r:id="rId16"/>
    <p:sldId id="267" r:id="rId17"/>
    <p:sldId id="268" r:id="rId18"/>
    <p:sldId id="277" r:id="rId19"/>
    <p:sldId id="279" r:id="rId20"/>
    <p:sldId id="269" r:id="rId21"/>
    <p:sldId id="292" r:id="rId22"/>
    <p:sldId id="270" r:id="rId23"/>
    <p:sldId id="280" r:id="rId24"/>
    <p:sldId id="26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512"/>
  </p:normalViewPr>
  <p:slideViewPr>
    <p:cSldViewPr snapToGrid="0">
      <p:cViewPr varScale="1">
        <p:scale>
          <a:sx n="128" d="100"/>
          <a:sy n="128" d="100"/>
        </p:scale>
        <p:origin x="17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20D9F-4969-2A46-A484-13E0A694401D}"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E7919-51EF-4A45-B38E-0B5F19B8FAF9}" type="slidenum">
              <a:rPr lang="en-US" smtClean="0"/>
              <a:t>‹#›</a:t>
            </a:fld>
            <a:endParaRPr lang="en-US"/>
          </a:p>
        </p:txBody>
      </p:sp>
    </p:spTree>
    <p:extLst>
      <p:ext uri="{BB962C8B-B14F-4D97-AF65-F5344CB8AC3E}">
        <p14:creationId xmlns:p14="http://schemas.microsoft.com/office/powerpoint/2010/main" val="1208278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Good [morning/afternoon/evening], everyone. Today, we’ll present our project titled </a:t>
            </a:r>
            <a:r>
              <a:rPr lang="en-US" sz="1600" b="0" i="1" u="none" strike="noStrike" dirty="0">
                <a:solidFill>
                  <a:srgbClr val="000000"/>
                </a:solidFill>
                <a:effectLst/>
                <a:latin typeface="Times New Roman" panose="02020603050405020304" pitchFamily="18" charset="0"/>
                <a:cs typeface="Times New Roman" panose="02020603050405020304" pitchFamily="18" charset="0"/>
              </a:rPr>
              <a:t>FIFA Player Position Prediction</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I am Chinmayi, along with my teammates Bashaarat Nawaz Mohammad, Aruna, and Gautam. Let’s dive into how we leveraged machine learning and big data to optimize soccer player positioning."</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84E7919-51EF-4A45-B38E-0B5F19B8FAF9}" type="slidenum">
              <a:rPr lang="en-US" smtClean="0"/>
              <a:t>1</a:t>
            </a:fld>
            <a:endParaRPr lang="en-US"/>
          </a:p>
        </p:txBody>
      </p:sp>
    </p:spTree>
    <p:extLst>
      <p:ext uri="{BB962C8B-B14F-4D97-AF65-F5344CB8AC3E}">
        <p14:creationId xmlns:p14="http://schemas.microsoft.com/office/powerpoint/2010/main" val="3779762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"To process the dataset:</a:t>
            </a:r>
          </a:p>
          <a:p>
            <a:pPr algn="l">
              <a:buFont typeface="+mj-lt"/>
              <a:buAutoNum type="arabicPeriod"/>
            </a:pPr>
            <a:r>
              <a:rPr lang="en-US" b="0" i="0" u="none" strike="noStrike" dirty="0">
                <a:solidFill>
                  <a:srgbClr val="000000"/>
                </a:solidFill>
                <a:effectLst/>
              </a:rPr>
              <a:t>We created a </a:t>
            </a:r>
            <a:r>
              <a:rPr lang="en-US" b="1" i="0" u="none" strike="noStrike" dirty="0">
                <a:solidFill>
                  <a:srgbClr val="000000"/>
                </a:solidFill>
                <a:effectLst/>
              </a:rPr>
              <a:t>Spark session</a:t>
            </a:r>
            <a:r>
              <a:rPr lang="en-US" b="0" i="0" u="none" strike="noStrike" dirty="0">
                <a:solidFill>
                  <a:srgbClr val="000000"/>
                </a:solidFill>
                <a:effectLst/>
              </a:rPr>
              <a:t> and configured resources for distributed processing.</a:t>
            </a:r>
          </a:p>
          <a:p>
            <a:pPr algn="l">
              <a:buFont typeface="+mj-lt"/>
              <a:buAutoNum type="arabicPeriod"/>
            </a:pPr>
            <a:r>
              <a:rPr lang="en-US" b="0" i="0" u="none" strike="noStrike" dirty="0">
                <a:solidFill>
                  <a:srgbClr val="000000"/>
                </a:solidFill>
                <a:effectLst/>
              </a:rPr>
              <a:t>Loaded the dataset with schema validation to ensure correct data types.</a:t>
            </a:r>
          </a:p>
          <a:p>
            <a:pPr algn="l">
              <a:buFont typeface="+mj-lt"/>
              <a:buAutoNum type="arabicPeriod"/>
            </a:pPr>
            <a:r>
              <a:rPr lang="en-US" b="0" i="0" u="none" strike="noStrike" dirty="0">
                <a:solidFill>
                  <a:srgbClr val="000000"/>
                </a:solidFill>
                <a:effectLst/>
              </a:rPr>
              <a:t>Repartitioned the data and cached it for efficiency.</a:t>
            </a:r>
          </a:p>
          <a:p>
            <a:pPr algn="l">
              <a:buFont typeface="+mj-lt"/>
              <a:buAutoNum type="arabicPeriod"/>
            </a:pPr>
            <a:r>
              <a:rPr lang="en-US" b="0" i="0" u="none" strike="noStrike" dirty="0">
                <a:solidFill>
                  <a:srgbClr val="000000"/>
                </a:solidFill>
                <a:effectLst/>
              </a:rPr>
              <a:t>Enabled checkpointing to manage intermediate data for complex pipelines.</a:t>
            </a:r>
          </a:p>
          <a:p>
            <a:pPr algn="l">
              <a:buFont typeface="+mj-lt"/>
              <a:buAutoNum type="arabicPeriod"/>
            </a:pPr>
            <a:r>
              <a:rPr lang="en-US" b="0" i="0" u="none" strike="noStrike" dirty="0" err="1">
                <a:solidFill>
                  <a:srgbClr val="000000"/>
                </a:solidFill>
                <a:effectLst/>
              </a:rPr>
              <a:t>Unpersisted</a:t>
            </a:r>
            <a:r>
              <a:rPr lang="en-US" b="0" i="0" u="none" strike="noStrike" dirty="0">
                <a:solidFill>
                  <a:srgbClr val="000000"/>
                </a:solidFill>
                <a:effectLst/>
              </a:rPr>
              <a:t> the dataset to release memory after processing."</a:t>
            </a:r>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11</a:t>
            </a:fld>
            <a:endParaRPr lang="en-US"/>
          </a:p>
        </p:txBody>
      </p:sp>
    </p:spTree>
    <p:extLst>
      <p:ext uri="{BB962C8B-B14F-4D97-AF65-F5344CB8AC3E}">
        <p14:creationId xmlns:p14="http://schemas.microsoft.com/office/powerpoint/2010/main" val="1029588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We cleaned the dataset by removing unnecessary columns like </a:t>
            </a:r>
            <a:r>
              <a:rPr lang="en-US" b="0" i="0" u="none" strike="noStrike" dirty="0" err="1">
                <a:solidFill>
                  <a:srgbClr val="000000"/>
                </a:solidFill>
                <a:effectLst/>
                <a:latin typeface="-webkit-standard"/>
              </a:rPr>
              <a:t>player_id</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player_url</a:t>
            </a:r>
            <a:r>
              <a:rPr lang="en-US" b="0" i="0" u="none" strike="noStrike" dirty="0">
                <a:solidFill>
                  <a:srgbClr val="000000"/>
                </a:solidFill>
                <a:effectLst/>
                <a:latin typeface="-webkit-standard"/>
              </a:rPr>
              <a:t>, and dob, and excluded redundant attributes like overall. Missing values in numerical features, such as pace and shooting, were replaced with 0, and rows with critical missing data were removed. Goalkeeper-specific attributes were dropped, and players listed as 'GK' were excluded to focus on outfield positions. These steps ensured the data was ready for analysis.</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12</a:t>
            </a:fld>
            <a:endParaRPr lang="en-US"/>
          </a:p>
        </p:txBody>
      </p:sp>
    </p:spTree>
    <p:extLst>
      <p:ext uri="{BB962C8B-B14F-4D97-AF65-F5344CB8AC3E}">
        <p14:creationId xmlns:p14="http://schemas.microsoft.com/office/powerpoint/2010/main" val="401166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webkit-standard"/>
              </a:rPr>
              <a:t>"We processed and transformed position data by extracting the primary role from the </a:t>
            </a:r>
            <a:r>
              <a:rPr lang="en-US" b="0" i="0" u="none" strike="noStrike" dirty="0" err="1">
                <a:solidFill>
                  <a:srgbClr val="000000"/>
                </a:solidFill>
                <a:effectLst/>
                <a:latin typeface="-webkit-standard"/>
              </a:rPr>
              <a:t>player_positions</a:t>
            </a:r>
            <a:r>
              <a:rPr lang="en-US" b="0" i="0" u="none" strike="noStrike" dirty="0">
                <a:solidFill>
                  <a:srgbClr val="000000"/>
                </a:solidFill>
                <a:effectLst/>
                <a:latin typeface="-webkit-standard"/>
              </a:rPr>
              <a:t> column using the split function (e.g., 'RW, ST' → 'RW') and added a new </a:t>
            </a:r>
            <a:r>
              <a:rPr lang="en-US" b="0" i="0" u="none" strike="noStrike" dirty="0" err="1">
                <a:solidFill>
                  <a:srgbClr val="000000"/>
                </a:solidFill>
                <a:effectLst/>
                <a:latin typeface="-webkit-standard"/>
              </a:rPr>
              <a:t>primary_position</a:t>
            </a:r>
            <a:r>
              <a:rPr lang="en-US" b="0" i="0" u="none" strike="noStrike" dirty="0">
                <a:solidFill>
                  <a:srgbClr val="000000"/>
                </a:solidFill>
                <a:effectLst/>
                <a:latin typeface="-webkit-standard"/>
              </a:rPr>
              <a:t> column. Positions were grouped into three broad categories: Defender (e.g., CB, RB), Midfielder (e.g., CM, CDM), and Forward (e.g., ST, LW). Additionally, we reduced features from 110 to 19 key attributes, focusing on physical skills, technical abilities, and attacking/defensive capabilities like pace, passing, and defending, to streamline the dataset for prediction."</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13</a:t>
            </a:fld>
            <a:endParaRPr lang="en-US"/>
          </a:p>
        </p:txBody>
      </p:sp>
    </p:spTree>
    <p:extLst>
      <p:ext uri="{BB962C8B-B14F-4D97-AF65-F5344CB8AC3E}">
        <p14:creationId xmlns:p14="http://schemas.microsoft.com/office/powerpoint/2010/main" val="2227300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webkit-standard"/>
              </a:rPr>
              <a:t>We processed categorical positions into numerical labels using </a:t>
            </a:r>
            <a:r>
              <a:rPr lang="en-US" b="0" i="0" u="none" strike="noStrike" dirty="0" err="1">
                <a:solidFill>
                  <a:srgbClr val="000000"/>
                </a:solidFill>
                <a:effectLst/>
                <a:latin typeface="-webkit-standard"/>
              </a:rPr>
              <a:t>StringIndexer</a:t>
            </a:r>
            <a:r>
              <a:rPr lang="en-US" b="0" i="0" u="none" strike="noStrike" dirty="0">
                <a:solidFill>
                  <a:srgbClr val="000000"/>
                </a:solidFill>
                <a:effectLst/>
                <a:latin typeface="-webkit-standard"/>
              </a:rPr>
              <a:t>, assigning Defender as 2, Midfielder as 1, and Forward as 0. To handle class imbalance, we applied oversampling for minority classes like Forwards and Midfielders and </a:t>
            </a:r>
            <a:r>
              <a:rPr lang="en-US" b="0" i="0" u="none" strike="noStrike" dirty="0" err="1">
                <a:solidFill>
                  <a:srgbClr val="000000"/>
                </a:solidFill>
                <a:effectLst/>
                <a:latin typeface="-webkit-standard"/>
              </a:rPr>
              <a:t>undersampling</a:t>
            </a:r>
            <a:r>
              <a:rPr lang="en-US" b="0" i="0" u="none" strike="noStrike" dirty="0">
                <a:solidFill>
                  <a:srgbClr val="000000"/>
                </a:solidFill>
                <a:effectLst/>
                <a:latin typeface="-webkit-standard"/>
              </a:rPr>
              <a:t> for the majority class, Defenders. Additionally, we introduced class weights based on the inverse frequency of each class, assigning higher weights to underrepresented classes to ensure fair predictions and mitigate bias in the model.</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14</a:t>
            </a:fld>
            <a:endParaRPr lang="en-US"/>
          </a:p>
        </p:txBody>
      </p:sp>
    </p:spTree>
    <p:extLst>
      <p:ext uri="{BB962C8B-B14F-4D97-AF65-F5344CB8AC3E}">
        <p14:creationId xmlns:p14="http://schemas.microsoft.com/office/powerpoint/2010/main" val="1401646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webkit-standard"/>
              </a:rPr>
              <a:t>We enhanced player attributes by creating a </a:t>
            </a:r>
            <a:r>
              <a:rPr lang="en-US" b="1" i="0" u="none" strike="noStrike" dirty="0" err="1">
                <a:solidFill>
                  <a:srgbClr val="000000"/>
                </a:solidFill>
                <a:effectLst/>
              </a:rPr>
              <a:t>defense_strength</a:t>
            </a:r>
            <a:r>
              <a:rPr lang="en-US" b="0" i="0" u="none" strike="noStrike" dirty="0">
                <a:solidFill>
                  <a:srgbClr val="000000"/>
                </a:solidFill>
                <a:effectLst/>
                <a:latin typeface="-webkit-standard"/>
              </a:rPr>
              <a:t> metric, summing defending, standing tackle, and sliding tackle scores to measure defensive capabilities. We also calculated an </a:t>
            </a:r>
            <a:r>
              <a:rPr lang="en-US" b="1" i="0" u="none" strike="noStrike" dirty="0" err="1">
                <a:solidFill>
                  <a:srgbClr val="000000"/>
                </a:solidFill>
                <a:effectLst/>
              </a:rPr>
              <a:t>attack_to_defense_ratio</a:t>
            </a:r>
            <a:r>
              <a:rPr lang="en-US" b="0" i="0" u="none" strike="noStrike" dirty="0">
                <a:solidFill>
                  <a:srgbClr val="000000"/>
                </a:solidFill>
                <a:effectLst/>
                <a:latin typeface="-webkit-standard"/>
              </a:rPr>
              <a:t>, which combines shooting and passing compared to defending, offering insights into offensive versus defensive skills. Using </a:t>
            </a:r>
            <a:r>
              <a:rPr lang="en-US" b="0" i="0" u="none" strike="noStrike" dirty="0" err="1">
                <a:solidFill>
                  <a:srgbClr val="000000"/>
                </a:solidFill>
                <a:effectLst/>
                <a:latin typeface="-webkit-standard"/>
              </a:rPr>
              <a:t>PySpark’s</a:t>
            </a:r>
            <a:r>
              <a:rPr lang="en-US" b="0" i="0" u="none" strike="noStrike" dirty="0">
                <a:solidFill>
                  <a:srgbClr val="000000"/>
                </a:solidFill>
                <a:effectLst/>
                <a:latin typeface="-webkit-standard"/>
              </a:rPr>
              <a:t> </a:t>
            </a:r>
            <a:r>
              <a:rPr lang="en-US" b="1" i="0" u="none" strike="noStrike" dirty="0" err="1">
                <a:solidFill>
                  <a:srgbClr val="000000"/>
                </a:solidFill>
                <a:effectLst/>
              </a:rPr>
              <a:t>VectorAssembler</a:t>
            </a:r>
            <a:r>
              <a:rPr lang="en-US" b="0" i="0" u="none" strike="noStrike" dirty="0">
                <a:solidFill>
                  <a:srgbClr val="000000"/>
                </a:solidFill>
                <a:effectLst/>
                <a:latin typeface="-webkit-standard"/>
              </a:rPr>
              <a:t>, we combined selected features into a single vector for modeling. The final dataset includes 21 features, 3 balanced position classes, and is scaled and normalized, making it ready for training."</a:t>
            </a:r>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884E7919-51EF-4A45-B38E-0B5F19B8FAF9}" type="slidenum">
              <a:rPr lang="en-US" smtClean="0"/>
              <a:t>15</a:t>
            </a:fld>
            <a:endParaRPr lang="en-US"/>
          </a:p>
        </p:txBody>
      </p:sp>
    </p:spTree>
    <p:extLst>
      <p:ext uri="{BB962C8B-B14F-4D97-AF65-F5344CB8AC3E}">
        <p14:creationId xmlns:p14="http://schemas.microsoft.com/office/powerpoint/2010/main" val="395616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webkit-standard"/>
              </a:rPr>
              <a:t>We selected the Random Forest Classifier for its ability to handle multi-class classification, making it ideal for predicting Defender, Midfielder, and Forward positions. It is scalable for large datasets, efficient with distributed processing, and robust, minimizing overfitting by aggregating results from multiple trees. Using </a:t>
            </a:r>
            <a:r>
              <a:rPr lang="en-US" b="0" i="0" u="none" strike="noStrike" dirty="0" err="1">
                <a:solidFill>
                  <a:srgbClr val="000000"/>
                </a:solidFill>
                <a:effectLst/>
                <a:latin typeface="-webkit-standard"/>
              </a:rPr>
              <a:t>PySpark’s</a:t>
            </a:r>
            <a:r>
              <a:rPr lang="en-US" b="0" i="0" u="none" strike="noStrike" dirty="0">
                <a:solidFill>
                  <a:srgbClr val="000000"/>
                </a:solidFill>
                <a:effectLst/>
                <a:latin typeface="-webkit-standard"/>
              </a:rPr>
              <a:t> </a:t>
            </a:r>
            <a:r>
              <a:rPr lang="en-US" b="0" i="0" u="none" strike="noStrike" dirty="0" err="1">
                <a:solidFill>
                  <a:srgbClr val="000000"/>
                </a:solidFill>
                <a:effectLst/>
                <a:latin typeface="-webkit-standard"/>
              </a:rPr>
              <a:t>MLlib</a:t>
            </a:r>
            <a:r>
              <a:rPr lang="en-US" b="0" i="0" u="none" strike="noStrike" dirty="0">
                <a:solidFill>
                  <a:srgbClr val="000000"/>
                </a:solidFill>
                <a:effectLst/>
                <a:latin typeface="-webkit-standard"/>
              </a:rPr>
              <a:t>, we built a pipeline that included steps like </a:t>
            </a:r>
            <a:r>
              <a:rPr lang="en-US" b="0" i="0" u="none" strike="noStrike" dirty="0" err="1">
                <a:solidFill>
                  <a:srgbClr val="000000"/>
                </a:solidFill>
                <a:effectLst/>
                <a:latin typeface="-webkit-standard"/>
              </a:rPr>
              <a:t>VectorAssembler</a:t>
            </a:r>
            <a:r>
              <a:rPr lang="en-US" b="0" i="0" u="none" strike="noStrike" dirty="0">
                <a:solidFill>
                  <a:srgbClr val="000000"/>
                </a:solidFill>
                <a:effectLst/>
                <a:latin typeface="-webkit-standard"/>
              </a:rPr>
              <a:t> to combine 21 selected features into a single feature vector and </a:t>
            </a:r>
            <a:r>
              <a:rPr lang="en-US" b="0" i="0" u="none" strike="noStrike" dirty="0" err="1">
                <a:solidFill>
                  <a:srgbClr val="000000"/>
                </a:solidFill>
                <a:effectLst/>
                <a:latin typeface="-webkit-standard"/>
              </a:rPr>
              <a:t>StringIndexer</a:t>
            </a:r>
            <a:r>
              <a:rPr lang="en-US" b="0" i="0" u="none" strike="noStrike" dirty="0">
                <a:solidFill>
                  <a:srgbClr val="000000"/>
                </a:solidFill>
                <a:effectLst/>
                <a:latin typeface="-webkit-standard"/>
              </a:rPr>
              <a:t> to convert position labels into numerical indices. This pipeline efficiently prepared the data for training and prediction."</a:t>
            </a:r>
            <a:endParaRPr lang="en-US" b="0" i="0" u="none" strike="noStrike" dirty="0">
              <a:solidFill>
                <a:srgbClr val="000000"/>
              </a:solidFill>
              <a:effectLst/>
            </a:endParaRPr>
          </a:p>
        </p:txBody>
      </p:sp>
      <p:sp>
        <p:nvSpPr>
          <p:cNvPr id="4" name="Slide Number Placeholder 3"/>
          <p:cNvSpPr>
            <a:spLocks noGrp="1"/>
          </p:cNvSpPr>
          <p:nvPr>
            <p:ph type="sldNum" sz="quarter" idx="5"/>
          </p:nvPr>
        </p:nvSpPr>
        <p:spPr/>
        <p:txBody>
          <a:bodyPr/>
          <a:lstStyle/>
          <a:p>
            <a:fld id="{884E7919-51EF-4A45-B38E-0B5F19B8FAF9}" type="slidenum">
              <a:rPr lang="en-US" smtClean="0"/>
              <a:t>16</a:t>
            </a:fld>
            <a:endParaRPr lang="en-US"/>
          </a:p>
        </p:txBody>
      </p:sp>
    </p:spTree>
    <p:extLst>
      <p:ext uri="{BB962C8B-B14F-4D97-AF65-F5344CB8AC3E}">
        <p14:creationId xmlns:p14="http://schemas.microsoft.com/office/powerpoint/2010/main" val="719852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a:p>
            <a:pPr algn="l"/>
            <a:r>
              <a:rPr lang="en-US" b="0" i="0" u="none" strike="noStrike" dirty="0">
                <a:solidFill>
                  <a:srgbClr val="000000"/>
                </a:solidFill>
                <a:effectLst/>
              </a:rPr>
              <a:t>"We prepared the dataset by splitting it into 70% training and 30% testing to ensure proper validation. Balanced class distribution was achieved using oversampling for minority classes and </a:t>
            </a:r>
            <a:r>
              <a:rPr lang="en-US" b="0" i="0" u="none" strike="noStrike" dirty="0" err="1">
                <a:solidFill>
                  <a:srgbClr val="000000"/>
                </a:solidFill>
                <a:effectLst/>
              </a:rPr>
              <a:t>undersampling</a:t>
            </a:r>
            <a:r>
              <a:rPr lang="en-US" b="0" i="0" u="none" strike="noStrike" dirty="0">
                <a:solidFill>
                  <a:srgbClr val="000000"/>
                </a:solidFill>
                <a:effectLst/>
              </a:rPr>
              <a:t> for the majority class. Training was conducted on the balanced data, leveraging </a:t>
            </a:r>
            <a:r>
              <a:rPr lang="en-US" b="0" i="0" u="none" strike="noStrike" dirty="0" err="1">
                <a:solidFill>
                  <a:srgbClr val="000000"/>
                </a:solidFill>
                <a:effectLst/>
              </a:rPr>
              <a:t>PySpark's</a:t>
            </a:r>
            <a:r>
              <a:rPr lang="en-US" b="0" i="0" u="none" strike="noStrike" dirty="0">
                <a:solidFill>
                  <a:srgbClr val="000000"/>
                </a:solidFill>
                <a:effectLst/>
              </a:rPr>
              <a:t> distributed computing for efficient processing of the large dataset. The Random Forest model identified key features influencing position prediction, with the top features being pace, passing, defending, shooting, and stamina."</a:t>
            </a:r>
          </a:p>
        </p:txBody>
      </p:sp>
      <p:sp>
        <p:nvSpPr>
          <p:cNvPr id="4" name="Slide Number Placeholder 3"/>
          <p:cNvSpPr>
            <a:spLocks noGrp="1"/>
          </p:cNvSpPr>
          <p:nvPr>
            <p:ph type="sldNum" sz="quarter" idx="5"/>
          </p:nvPr>
        </p:nvSpPr>
        <p:spPr/>
        <p:txBody>
          <a:bodyPr/>
          <a:lstStyle/>
          <a:p>
            <a:fld id="{884E7919-51EF-4A45-B38E-0B5F19B8FAF9}" type="slidenum">
              <a:rPr lang="en-US" smtClean="0"/>
              <a:t>17</a:t>
            </a:fld>
            <a:endParaRPr lang="en-US"/>
          </a:p>
        </p:txBody>
      </p:sp>
    </p:spTree>
    <p:extLst>
      <p:ext uri="{BB962C8B-B14F-4D97-AF65-F5344CB8AC3E}">
        <p14:creationId xmlns:p14="http://schemas.microsoft.com/office/powerpoint/2010/main" val="2097604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0" i="0" u="none" strike="noStrike" dirty="0">
                <a:solidFill>
                  <a:srgbClr val="000000"/>
                </a:solidFill>
                <a:effectLst/>
                <a:latin typeface="-webkit-standard"/>
              </a:rPr>
              <a:t>Our evaluation achieved 82% accuracy in predicting player positions. The confusion matrix showed high classification accuracy for Defenders with many true positives, balanced performance for Midfielders, and improved results for Forwards after addressing class imbalance. Key results include Defender precision at 83.68% and recall at 82.12%, Midfielder precision at 95.72% and recall at 95.70%, and Forward precision at 89.80% and recall at 85.88%. These metrics demonstrate the model's strong performance across all position classes."</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18</a:t>
            </a:fld>
            <a:endParaRPr lang="en-US"/>
          </a:p>
        </p:txBody>
      </p:sp>
    </p:spTree>
    <p:extLst>
      <p:ext uri="{BB962C8B-B14F-4D97-AF65-F5344CB8AC3E}">
        <p14:creationId xmlns:p14="http://schemas.microsoft.com/office/powerpoint/2010/main" val="699831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"Our model, the Random Forest Classifier, demonstrated excellent differentiation across positions, especially for Defenders and Forwards. By addressing class imbalance with oversampling and </a:t>
            </a:r>
            <a:r>
              <a:rPr lang="en-US" b="0" i="0" u="none" strike="noStrike" dirty="0" err="1">
                <a:solidFill>
                  <a:srgbClr val="000000"/>
                </a:solidFill>
                <a:effectLst/>
              </a:rPr>
              <a:t>undersampling</a:t>
            </a:r>
            <a:r>
              <a:rPr lang="en-US" b="0" i="0" u="none" strike="noStrike" dirty="0">
                <a:solidFill>
                  <a:srgbClr val="000000"/>
                </a:solidFill>
                <a:effectLst/>
              </a:rPr>
              <a:t>, we ensured fair predictions, particularly for minority classes.</a:t>
            </a:r>
          </a:p>
          <a:p>
            <a:pPr algn="l"/>
            <a:r>
              <a:rPr lang="en-US" b="0" i="0" u="none" strike="noStrike" dirty="0">
                <a:solidFill>
                  <a:srgbClr val="000000"/>
                </a:solidFill>
                <a:effectLst/>
              </a:rPr>
              <a:t>The most influential features for predicting positions were Pace, Passing, Defending, Shooting, and Stamina, which played a crucial role in the model's success."</a:t>
            </a:r>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19</a:t>
            </a:fld>
            <a:endParaRPr lang="en-US"/>
          </a:p>
        </p:txBody>
      </p:sp>
    </p:spTree>
    <p:extLst>
      <p:ext uri="{BB962C8B-B14F-4D97-AF65-F5344CB8AC3E}">
        <p14:creationId xmlns:p14="http://schemas.microsoft.com/office/powerpoint/2010/main" val="307415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Now, let’s look at our demo for player position prediction:</a:t>
            </a:r>
          </a:p>
          <a:p>
            <a:pPr algn="l"/>
            <a:r>
              <a:rPr lang="en-US" b="0" i="0" u="none" strike="noStrike" dirty="0">
                <a:solidFill>
                  <a:srgbClr val="000000"/>
                </a:solidFill>
                <a:effectLst/>
              </a:rPr>
              <a:t>This tool helps analyze player capabilities based on their key skill attributes like pace, passing, and defending. It empowers coaches and analysts to make more informed decisions for team formation and player recruitment.</a:t>
            </a:r>
          </a:p>
          <a:p>
            <a:pPr algn="l"/>
            <a:r>
              <a:rPr lang="en-US" b="0" i="0" u="none" strike="noStrike" dirty="0">
                <a:solidFill>
                  <a:srgbClr val="000000"/>
                </a:solidFill>
                <a:effectLst/>
              </a:rPr>
              <a:t>The model automates the process of classifying player positions, saving time and ensuring accuracy. Its user-friendly interface makes it accessible to both technical and non-technical users.</a:t>
            </a:r>
          </a:p>
          <a:p>
            <a:pPr algn="l"/>
            <a:r>
              <a:rPr lang="en-US" b="0" i="0" u="none" strike="noStrike" dirty="0">
                <a:solidFill>
                  <a:srgbClr val="000000"/>
                </a:solidFill>
                <a:effectLst/>
              </a:rPr>
              <a:t>Through this demo, you’ll see how our model bridges data insights with real-world decision-making in soccer."</a:t>
            </a:r>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21</a:t>
            </a:fld>
            <a:endParaRPr lang="en-US"/>
          </a:p>
        </p:txBody>
      </p:sp>
    </p:spTree>
    <p:extLst>
      <p:ext uri="{BB962C8B-B14F-4D97-AF65-F5344CB8AC3E}">
        <p14:creationId xmlns:p14="http://schemas.microsoft.com/office/powerpoint/2010/main" val="154508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"Modern soccer is complex, requiring players to be optimally positioned based on their attributes. However, the overwhelming volume of player data makes manual analysis impractical. Inconsistent evaluations by analysts often lead to suboptimal decisions, negatively affecting team performance. Additionally, there is a growing demand for real-time insights to adapt strategies quickly during matches. This inefficiency can even result in financial losses if high-value players are underutilized. Our project addresses these challenges."</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2</a:t>
            </a:fld>
            <a:endParaRPr lang="en-US"/>
          </a:p>
        </p:txBody>
      </p:sp>
    </p:spTree>
    <p:extLst>
      <p:ext uri="{BB962C8B-B14F-4D97-AF65-F5344CB8AC3E}">
        <p14:creationId xmlns:p14="http://schemas.microsoft.com/office/powerpoint/2010/main" val="2487498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"In conclusion, our project successfully utilized machine learning to predict soccer player positions based on their attributes.</a:t>
            </a:r>
          </a:p>
          <a:p>
            <a:pPr algn="l"/>
            <a:r>
              <a:rPr lang="en-US" b="0" i="0" u="none" strike="noStrike" dirty="0">
                <a:solidFill>
                  <a:srgbClr val="000000"/>
                </a:solidFill>
                <a:effectLst/>
              </a:rPr>
              <a:t>We achieved an </a:t>
            </a:r>
            <a:r>
              <a:rPr lang="en-US" b="1" i="0" u="none" strike="noStrike" dirty="0">
                <a:solidFill>
                  <a:srgbClr val="000000"/>
                </a:solidFill>
                <a:effectLst/>
              </a:rPr>
              <a:t>82% accuracy</a:t>
            </a:r>
            <a:r>
              <a:rPr lang="en-US" b="0" i="0" u="none" strike="noStrike" dirty="0">
                <a:solidFill>
                  <a:srgbClr val="000000"/>
                </a:solidFill>
                <a:effectLst/>
              </a:rPr>
              <a:t> using the Random Forest Classifier and addressed class imbalance with effective oversampling and </a:t>
            </a:r>
            <a:r>
              <a:rPr lang="en-US" b="0" i="0" u="none" strike="noStrike" dirty="0" err="1">
                <a:solidFill>
                  <a:srgbClr val="000000"/>
                </a:solidFill>
                <a:effectLst/>
              </a:rPr>
              <a:t>undersampling</a:t>
            </a:r>
            <a:r>
              <a:rPr lang="en-US" b="0" i="0" u="none" strike="noStrike" dirty="0">
                <a:solidFill>
                  <a:srgbClr val="000000"/>
                </a:solidFill>
                <a:effectLst/>
              </a:rPr>
              <a:t> techniques. This ensured fair predictions for all roles, especially minority classes.</a:t>
            </a:r>
          </a:p>
          <a:p>
            <a:pPr algn="l"/>
            <a:r>
              <a:rPr lang="en-US" b="0" i="0" u="none" strike="noStrike" dirty="0">
                <a:solidFill>
                  <a:srgbClr val="000000"/>
                </a:solidFill>
                <a:effectLst/>
              </a:rPr>
              <a:t>Our data-driven approach replaced subjective evaluations, offering objective and reliable insights for team formation and player development.</a:t>
            </a:r>
          </a:p>
          <a:p>
            <a:pPr algn="l"/>
            <a:r>
              <a:rPr lang="en-US" b="0" i="0" u="none" strike="noStrike" dirty="0">
                <a:solidFill>
                  <a:srgbClr val="000000"/>
                </a:solidFill>
                <a:effectLst/>
              </a:rPr>
              <a:t>This project demonstrates how machine learning and big data can revolutionize decision-making in sports analytics."</a:t>
            </a:r>
          </a:p>
          <a:p>
            <a:endParaRPr lang="en-US" dirty="0"/>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22</a:t>
            </a:fld>
            <a:endParaRPr lang="en-US"/>
          </a:p>
        </p:txBody>
      </p:sp>
    </p:spTree>
    <p:extLst>
      <p:ext uri="{BB962C8B-B14F-4D97-AF65-F5344CB8AC3E}">
        <p14:creationId xmlns:p14="http://schemas.microsoft.com/office/powerpoint/2010/main" val="3180175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"In the future, we aim to expand this project in several ways:</a:t>
            </a:r>
          </a:p>
          <a:p>
            <a:pPr algn="l">
              <a:buFont typeface="+mj-lt"/>
              <a:buAutoNum type="arabicPeriod"/>
            </a:pPr>
            <a:r>
              <a:rPr lang="en-US" b="0" i="0" u="none" strike="noStrike" dirty="0">
                <a:solidFill>
                  <a:srgbClr val="000000"/>
                </a:solidFill>
                <a:effectLst/>
              </a:rPr>
              <a:t>First, we plan to enhance the model to predict secondary or specialized player roles, providing more nuanced insights.</a:t>
            </a:r>
          </a:p>
          <a:p>
            <a:pPr algn="l">
              <a:buFont typeface="+mj-lt"/>
              <a:buAutoNum type="arabicPeriod"/>
            </a:pPr>
            <a:r>
              <a:rPr lang="en-US" b="0" i="0" u="none" strike="noStrike" dirty="0">
                <a:solidFill>
                  <a:srgbClr val="000000"/>
                </a:solidFill>
                <a:effectLst/>
              </a:rPr>
              <a:t>Second, integrating real-time data will allow coaches to make dynamic tactical decisions during matches.</a:t>
            </a:r>
          </a:p>
          <a:p>
            <a:pPr algn="l">
              <a:buFont typeface="+mj-lt"/>
              <a:buAutoNum type="arabicPeriod"/>
            </a:pPr>
            <a:r>
              <a:rPr lang="en-US" b="0" i="0" u="none" strike="noStrike" dirty="0">
                <a:solidFill>
                  <a:srgbClr val="000000"/>
                </a:solidFill>
                <a:effectLst/>
              </a:rPr>
              <a:t>Lastly, we see potential in applying this methodology to other sports or industries where role optimization is critical.</a:t>
            </a:r>
          </a:p>
          <a:p>
            <a:pPr algn="l"/>
            <a:r>
              <a:rPr lang="en-US" b="0" i="0" u="none" strike="noStrike" dirty="0">
                <a:solidFill>
                  <a:srgbClr val="000000"/>
                </a:solidFill>
                <a:effectLst/>
              </a:rPr>
              <a:t>These steps will not only broaden the scope of our model but also increase its practical impact in diverse fields."</a:t>
            </a:r>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23</a:t>
            </a:fld>
            <a:endParaRPr lang="en-US"/>
          </a:p>
        </p:txBody>
      </p:sp>
    </p:spTree>
    <p:extLst>
      <p:ext uri="{BB962C8B-B14F-4D97-AF65-F5344CB8AC3E}">
        <p14:creationId xmlns:p14="http://schemas.microsoft.com/office/powerpoint/2010/main" val="139959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"Our objective is to use machine learning to optimize player positioning based on their skills. By replacing subjective analyses with data-driven insights, we aim to enhance team performance, guide player development, and create a scalable solution that can adapt across leagues and academies."</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3</a:t>
            </a:fld>
            <a:endParaRPr lang="en-US"/>
          </a:p>
        </p:txBody>
      </p:sp>
    </p:spTree>
    <p:extLst>
      <p:ext uri="{BB962C8B-B14F-4D97-AF65-F5344CB8AC3E}">
        <p14:creationId xmlns:p14="http://schemas.microsoft.com/office/powerpoint/2010/main" val="31057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"Our dataset, sourced from Kaggle, is a 5.64 GB dataset with 110 features describing player attributes across multiple leagues and seasons. For this project, we focused on 19 key features, including physical attributes like height and weight, technical skills like passing and defending, and mental attributes like stamina and interceptions."</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4</a:t>
            </a:fld>
            <a:endParaRPr lang="en-US"/>
          </a:p>
        </p:txBody>
      </p:sp>
    </p:spTree>
    <p:extLst>
      <p:ext uri="{BB962C8B-B14F-4D97-AF65-F5344CB8AC3E}">
        <p14:creationId xmlns:p14="http://schemas.microsoft.com/office/powerpoint/2010/main" val="59765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"Given the dataset size, we utilized PySpark to handle the volume of data efficiently. PySpark allowed us to process and analyze large-scale FIFA player datasets, ensuring scalability and meaningful insights extraction."</a:t>
            </a:r>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6</a:t>
            </a:fld>
            <a:endParaRPr lang="en-US"/>
          </a:p>
        </p:txBody>
      </p:sp>
    </p:spTree>
    <p:extLst>
      <p:ext uri="{BB962C8B-B14F-4D97-AF65-F5344CB8AC3E}">
        <p14:creationId xmlns:p14="http://schemas.microsoft.com/office/powerpoint/2010/main" val="320120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a:t>
            </a:r>
            <a:r>
              <a:rPr lang="en-US" b="1" i="0" u="none" strike="noStrike" dirty="0">
                <a:solidFill>
                  <a:srgbClr val="000000"/>
                </a:solidFill>
                <a:effectLst/>
              </a:rPr>
              <a:t>"Average Pace by Position"</a:t>
            </a:r>
            <a:r>
              <a:rPr lang="en-US" b="0" i="0" u="none" strike="noStrike" dirty="0">
                <a:solidFill>
                  <a:srgbClr val="000000"/>
                </a:solidFill>
                <a:effectLst/>
              </a:rPr>
              <a:t> plot shows that forwards have the highest average pace (~72), crucial for creating scoring opportunities. Defenders exhibit a moderate pace (~69), balancing speed with defensive duties, while midfielders have the lowest pace (~65), reflecting their versatile role in linking defense and attack.</a:t>
            </a:r>
          </a:p>
        </p:txBody>
      </p:sp>
      <p:sp>
        <p:nvSpPr>
          <p:cNvPr id="4" name="Slide Number Placeholder 3"/>
          <p:cNvSpPr>
            <a:spLocks noGrp="1"/>
          </p:cNvSpPr>
          <p:nvPr>
            <p:ph type="sldNum" sz="quarter" idx="5"/>
          </p:nvPr>
        </p:nvSpPr>
        <p:spPr/>
        <p:txBody>
          <a:bodyPr/>
          <a:lstStyle/>
          <a:p>
            <a:fld id="{884E7919-51EF-4A45-B38E-0B5F19B8FAF9}" type="slidenum">
              <a:rPr lang="en-US" smtClean="0"/>
              <a:t>7</a:t>
            </a:fld>
            <a:endParaRPr lang="en-US"/>
          </a:p>
        </p:txBody>
      </p:sp>
    </p:spTree>
    <p:extLst>
      <p:ext uri="{BB962C8B-B14F-4D97-AF65-F5344CB8AC3E}">
        <p14:creationId xmlns:p14="http://schemas.microsoft.com/office/powerpoint/2010/main" val="1884934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analysis reveals that </a:t>
            </a:r>
            <a:r>
              <a:rPr lang="en-US" b="1" i="0" u="none" strike="noStrike" dirty="0">
                <a:solidFill>
                  <a:srgbClr val="000000"/>
                </a:solidFill>
                <a:effectLst/>
              </a:rPr>
              <a:t>shooting and passing</a:t>
            </a:r>
            <a:r>
              <a:rPr lang="en-US" b="0" i="0" u="none" strike="noStrike" dirty="0">
                <a:solidFill>
                  <a:srgbClr val="000000"/>
                </a:solidFill>
                <a:effectLst/>
              </a:rPr>
              <a:t> have a strong positive correlation (0.91), emphasizing their link to offensive abilities. Similarly, </a:t>
            </a:r>
            <a:r>
              <a:rPr lang="en-US" b="1" i="0" u="none" strike="noStrike" dirty="0">
                <a:solidFill>
                  <a:srgbClr val="000000"/>
                </a:solidFill>
                <a:effectLst/>
              </a:rPr>
              <a:t>defensive skills</a:t>
            </a:r>
            <a:r>
              <a:rPr lang="en-US" b="0" i="0" u="none" strike="noStrike" dirty="0">
                <a:solidFill>
                  <a:srgbClr val="000000"/>
                </a:solidFill>
                <a:effectLst/>
              </a:rPr>
              <a:t> like marking and tackling exhibit a high correlation (0.98), showcasing their interdependence for defense-oriented players. Meanwhile, the weak correlation between </a:t>
            </a:r>
            <a:r>
              <a:rPr lang="en-US" b="1" i="0" u="none" strike="noStrike" dirty="0">
                <a:solidFill>
                  <a:srgbClr val="000000"/>
                </a:solidFill>
                <a:effectLst/>
              </a:rPr>
              <a:t>pace and defending</a:t>
            </a:r>
            <a:r>
              <a:rPr lang="en-US" b="0" i="0" u="none" strike="noStrike" dirty="0">
                <a:solidFill>
                  <a:srgbClr val="000000"/>
                </a:solidFill>
                <a:effectLst/>
              </a:rPr>
              <a:t> highlights the distinct skill sets required for different player roles.</a:t>
            </a:r>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8</a:t>
            </a:fld>
            <a:endParaRPr lang="en-US"/>
          </a:p>
        </p:txBody>
      </p:sp>
    </p:spTree>
    <p:extLst>
      <p:ext uri="{BB962C8B-B14F-4D97-AF65-F5344CB8AC3E}">
        <p14:creationId xmlns:p14="http://schemas.microsoft.com/office/powerpoint/2010/main" val="3524832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a:t>
            </a:r>
            <a:r>
              <a:rPr lang="en-US" b="1" i="0" u="none" strike="noStrike" dirty="0">
                <a:solidFill>
                  <a:srgbClr val="000000"/>
                </a:solidFill>
                <a:effectLst/>
              </a:rPr>
              <a:t>Feature Correlations Heatmap</a:t>
            </a:r>
            <a:r>
              <a:rPr lang="en-US" b="0" i="0" u="none" strike="noStrike" dirty="0">
                <a:solidFill>
                  <a:srgbClr val="000000"/>
                </a:solidFill>
                <a:effectLst/>
              </a:rPr>
              <a:t> shows that shooting and passing are highly correlated (0.82), emphasizing their importance in offensive play. Pace and shooting have a moderate correlation (0.78), indicating faster players often excel in shooting. However, pace and passing show a lower correlation (0.65), highlighting midfielders' playmaking focus.</a:t>
            </a:r>
          </a:p>
          <a:p>
            <a:pPr algn="l"/>
            <a:r>
              <a:rPr lang="en-US" b="0" i="0" u="none" strike="noStrike" dirty="0">
                <a:solidFill>
                  <a:srgbClr val="000000"/>
                </a:solidFill>
                <a:effectLst/>
              </a:rPr>
              <a:t>The </a:t>
            </a:r>
            <a:r>
              <a:rPr lang="en-US" b="1" i="0" u="none" strike="noStrike" dirty="0">
                <a:solidFill>
                  <a:srgbClr val="000000"/>
                </a:solidFill>
                <a:effectLst/>
              </a:rPr>
              <a:t>Pace vs. Shooting Scatter Plot</a:t>
            </a:r>
            <a:r>
              <a:rPr lang="en-US" b="0" i="0" u="none" strike="noStrike" dirty="0">
                <a:solidFill>
                  <a:srgbClr val="000000"/>
                </a:solidFill>
                <a:effectLst/>
              </a:rPr>
              <a:t> illustrates positional differences. Forwards exhibit high pace and shooting, clustering in the upper-right. Defenders dominate the lower-left with lower shooting and moderate pace, while midfielders are spread in the middle, balancing both attributes for their versatile role.</a:t>
            </a:r>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9</a:t>
            </a:fld>
            <a:endParaRPr lang="en-US"/>
          </a:p>
        </p:txBody>
      </p:sp>
    </p:spTree>
    <p:extLst>
      <p:ext uri="{BB962C8B-B14F-4D97-AF65-F5344CB8AC3E}">
        <p14:creationId xmlns:p14="http://schemas.microsoft.com/office/powerpoint/2010/main" val="373642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 </a:t>
            </a:r>
            <a:r>
              <a:rPr lang="en-US" b="1" i="0" u="none" strike="noStrike" dirty="0">
                <a:solidFill>
                  <a:srgbClr val="000000"/>
                </a:solidFill>
                <a:effectLst/>
              </a:rPr>
              <a:t>Radar Chart: Defenders, Forwards, Midfielders</a:t>
            </a:r>
            <a:r>
              <a:rPr lang="en-US" b="0" i="0" u="none" strike="noStrike" dirty="0">
                <a:solidFill>
                  <a:srgbClr val="000000"/>
                </a:solidFill>
                <a:effectLst/>
              </a:rPr>
              <a:t> shows:</a:t>
            </a:r>
          </a:p>
          <a:p>
            <a:pPr algn="l">
              <a:buFont typeface="Arial" panose="020B0604020202020204" pitchFamily="34" charset="0"/>
              <a:buChar char="•"/>
            </a:pPr>
            <a:r>
              <a:rPr lang="en-US" b="1" i="0" u="none" strike="noStrike" dirty="0">
                <a:solidFill>
                  <a:srgbClr val="000000"/>
                </a:solidFill>
                <a:effectLst/>
              </a:rPr>
              <a:t>Midfielders</a:t>
            </a:r>
            <a:r>
              <a:rPr lang="en-US" b="0" i="0" u="none" strike="noStrike" dirty="0">
                <a:solidFill>
                  <a:srgbClr val="000000"/>
                </a:solidFill>
                <a:effectLst/>
              </a:rPr>
              <a:t> balance passing, dribbling, and defending, connecting defense and attack.</a:t>
            </a:r>
          </a:p>
          <a:p>
            <a:pPr algn="l">
              <a:buFont typeface="Arial" panose="020B0604020202020204" pitchFamily="34" charset="0"/>
              <a:buChar char="•"/>
            </a:pPr>
            <a:r>
              <a:rPr lang="en-US" b="1" i="0" u="none" strike="noStrike" dirty="0">
                <a:solidFill>
                  <a:srgbClr val="000000"/>
                </a:solidFill>
                <a:effectLst/>
              </a:rPr>
              <a:t>Defenders</a:t>
            </a:r>
            <a:r>
              <a:rPr lang="en-US" b="0" i="0" u="none" strike="noStrike" dirty="0">
                <a:solidFill>
                  <a:srgbClr val="000000"/>
                </a:solidFill>
                <a:effectLst/>
              </a:rPr>
              <a:t> focus on strong defending, moderate passing, and pace for goal protection.</a:t>
            </a:r>
          </a:p>
          <a:p>
            <a:pPr algn="l">
              <a:buFont typeface="Arial" panose="020B0604020202020204" pitchFamily="34" charset="0"/>
              <a:buChar char="•"/>
            </a:pPr>
            <a:r>
              <a:rPr lang="en-US" b="1" i="0" u="none" strike="noStrike" dirty="0">
                <a:solidFill>
                  <a:srgbClr val="000000"/>
                </a:solidFill>
                <a:effectLst/>
              </a:rPr>
              <a:t>Forwards</a:t>
            </a:r>
            <a:r>
              <a:rPr lang="en-US" b="0" i="0" u="none" strike="noStrike" dirty="0">
                <a:solidFill>
                  <a:srgbClr val="000000"/>
                </a:solidFill>
                <a:effectLst/>
              </a:rPr>
              <a:t> excel in shooting and pace, prioritizing attack and scoring.</a:t>
            </a:r>
          </a:p>
          <a:p>
            <a:endParaRPr lang="en-US" dirty="0"/>
          </a:p>
        </p:txBody>
      </p:sp>
      <p:sp>
        <p:nvSpPr>
          <p:cNvPr id="4" name="Slide Number Placeholder 3"/>
          <p:cNvSpPr>
            <a:spLocks noGrp="1"/>
          </p:cNvSpPr>
          <p:nvPr>
            <p:ph type="sldNum" sz="quarter" idx="5"/>
          </p:nvPr>
        </p:nvSpPr>
        <p:spPr/>
        <p:txBody>
          <a:bodyPr/>
          <a:lstStyle/>
          <a:p>
            <a:fld id="{884E7919-51EF-4A45-B38E-0B5F19B8FAF9}" type="slidenum">
              <a:rPr lang="en-US" smtClean="0"/>
              <a:t>10</a:t>
            </a:fld>
            <a:endParaRPr lang="en-US"/>
          </a:p>
        </p:txBody>
      </p:sp>
    </p:spTree>
    <p:extLst>
      <p:ext uri="{BB962C8B-B14F-4D97-AF65-F5344CB8AC3E}">
        <p14:creationId xmlns:p14="http://schemas.microsoft.com/office/powerpoint/2010/main" val="3204118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A3FD75-4836-6D41-ABCE-FCB02980B61D}"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1045481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A3FD75-4836-6D41-ABCE-FCB02980B61D}"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3425863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A3FD75-4836-6D41-ABCE-FCB02980B61D}"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7C6FE9-8C41-4E44-8358-C1EDE0D46BAC}"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474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BA3FD75-4836-6D41-ABCE-FCB02980B61D}"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3797901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BA3FD75-4836-6D41-ABCE-FCB02980B61D}"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7C6FE9-8C41-4E44-8358-C1EDE0D46BAC}"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28276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3BA3FD75-4836-6D41-ABCE-FCB02980B61D}"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822071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3FD75-4836-6D41-ABCE-FCB02980B61D}"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2044791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3FD75-4836-6D41-ABCE-FCB02980B61D}"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71832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3FD75-4836-6D41-ABCE-FCB02980B61D}"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386330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A3FD75-4836-6D41-ABCE-FCB02980B61D}" type="datetimeFigureOut">
              <a:rPr lang="en-US" smtClean="0"/>
              <a:t>12/6/24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1816419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A3FD75-4836-6D41-ABCE-FCB02980B61D}"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278049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A3FD75-4836-6D41-ABCE-FCB02980B61D}" type="datetimeFigureOut">
              <a:rPr lang="en-US" smtClean="0"/>
              <a:t>12/6/24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35654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A3FD75-4836-6D41-ABCE-FCB02980B61D}" type="datetimeFigureOut">
              <a:rPr lang="en-US" smtClean="0"/>
              <a:t>12/6/24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403478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3FD75-4836-6D41-ABCE-FCB02980B61D}" type="datetimeFigureOut">
              <a:rPr lang="en-US" smtClean="0"/>
              <a:t>12/6/24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3892966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A3FD75-4836-6D41-ABCE-FCB02980B61D}"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612052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BA3FD75-4836-6D41-ABCE-FCB02980B61D}" type="datetimeFigureOut">
              <a:rPr lang="en-US" smtClean="0"/>
              <a:t>12/6/24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7C6FE9-8C41-4E44-8358-C1EDE0D46BAC}" type="slidenum">
              <a:rPr lang="en-US" smtClean="0"/>
              <a:t>‹#›</a:t>
            </a:fld>
            <a:endParaRPr lang="en-US"/>
          </a:p>
        </p:txBody>
      </p:sp>
    </p:spTree>
    <p:extLst>
      <p:ext uri="{BB962C8B-B14F-4D97-AF65-F5344CB8AC3E}">
        <p14:creationId xmlns:p14="http://schemas.microsoft.com/office/powerpoint/2010/main" val="1614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A3FD75-4836-6D41-ABCE-FCB02980B61D}" type="datetimeFigureOut">
              <a:rPr lang="en-US" smtClean="0"/>
              <a:t>12/6/24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07C6FE9-8C41-4E44-8358-C1EDE0D46BAC}" type="slidenum">
              <a:rPr lang="en-US" smtClean="0"/>
              <a:t>‹#›</a:t>
            </a:fld>
            <a:endParaRPr lang="en-US"/>
          </a:p>
        </p:txBody>
      </p:sp>
    </p:spTree>
    <p:extLst>
      <p:ext uri="{BB962C8B-B14F-4D97-AF65-F5344CB8AC3E}">
        <p14:creationId xmlns:p14="http://schemas.microsoft.com/office/powerpoint/2010/main" val="199485455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12DC0A-6C79-4A41-B410-ADA273EDC161}"/>
              </a:ext>
            </a:extLst>
          </p:cNvPr>
          <p:cNvSpPr>
            <a:spLocks noGrp="1"/>
          </p:cNvSpPr>
          <p:nvPr>
            <p:ph type="ctrTitle"/>
          </p:nvPr>
        </p:nvSpPr>
        <p:spPr/>
        <p:txBody>
          <a:bodyPr>
            <a:normAutofit fontScale="90000"/>
          </a:bodyPr>
          <a:lstStyle/>
          <a:p>
            <a:r>
              <a:rPr lang="en-US" b="1" dirty="0"/>
              <a:t>FIFA Player Position Prediction</a:t>
            </a:r>
            <a:br>
              <a:rPr lang="en-US" dirty="0"/>
            </a:br>
            <a:r>
              <a:rPr lang="en-US" dirty="0"/>
              <a:t> </a:t>
            </a:r>
            <a:br>
              <a:rPr lang="en-US" dirty="0"/>
            </a:br>
            <a:endParaRPr lang="en-US" dirty="0"/>
          </a:p>
        </p:txBody>
      </p:sp>
      <p:sp>
        <p:nvSpPr>
          <p:cNvPr id="5" name="Subtitle 4">
            <a:extLst>
              <a:ext uri="{FF2B5EF4-FFF2-40B4-BE49-F238E27FC236}">
                <a16:creationId xmlns:a16="http://schemas.microsoft.com/office/drawing/2014/main" id="{B65556A6-0DBA-430D-A882-356A82C59013}"/>
              </a:ext>
            </a:extLst>
          </p:cNvPr>
          <p:cNvSpPr>
            <a:spLocks noGrp="1"/>
          </p:cNvSpPr>
          <p:nvPr>
            <p:ph type="subTitle" idx="1"/>
          </p:nvPr>
        </p:nvSpPr>
        <p:spPr/>
        <p:txBody>
          <a:bodyPr/>
          <a:lstStyle/>
          <a:p>
            <a:r>
              <a:rPr lang="en-US" dirty="0">
                <a:solidFill>
                  <a:schemeClr val="tx1"/>
                </a:solidFill>
              </a:rPr>
              <a:t>Aruna Jithesh, Bashaarat Nawaz Mohammad, Chinmayi Karumuri, Gautam K</a:t>
            </a:r>
          </a:p>
          <a:p>
            <a:endParaRPr lang="en-US" dirty="0">
              <a:solidFill>
                <a:schemeClr val="tx1"/>
              </a:solidFill>
            </a:endParaRPr>
          </a:p>
        </p:txBody>
      </p:sp>
    </p:spTree>
    <p:extLst>
      <p:ext uri="{BB962C8B-B14F-4D97-AF65-F5344CB8AC3E}">
        <p14:creationId xmlns:p14="http://schemas.microsoft.com/office/powerpoint/2010/main" val="1910090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82ADC-B456-4C3B-AF5E-C21401919EC3}"/>
              </a:ext>
            </a:extLst>
          </p:cNvPr>
          <p:cNvSpPr>
            <a:spLocks noGrp="1"/>
          </p:cNvSpPr>
          <p:nvPr>
            <p:ph type="title"/>
          </p:nvPr>
        </p:nvSpPr>
        <p:spPr>
          <a:xfrm>
            <a:off x="649224" y="645106"/>
            <a:ext cx="3650279" cy="1259894"/>
          </a:xfrm>
        </p:spPr>
        <p:txBody>
          <a:bodyPr>
            <a:normAutofit fontScale="90000"/>
          </a:bodyPr>
          <a:lstStyle/>
          <a:p>
            <a:pPr>
              <a:lnSpc>
                <a:spcPct val="90000"/>
              </a:lnSpc>
            </a:pPr>
            <a:r>
              <a:rPr lang="en-US" sz="3100" b="1" dirty="0">
                <a:latin typeface="system-ui"/>
              </a:rPr>
              <a:t>Radar Chart : Defenders, Forwards, Midfielders</a:t>
            </a:r>
            <a:endParaRPr lang="en-US" sz="3100" dirty="0"/>
          </a:p>
        </p:txBody>
      </p:sp>
      <p:sp>
        <p:nvSpPr>
          <p:cNvPr id="13" name="Rectangle 12">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1EA2ADC-4FEC-4FB2-AD77-D55BD1FAF51E}"/>
              </a:ext>
            </a:extLst>
          </p:cNvPr>
          <p:cNvSpPr>
            <a:spLocks noGrp="1"/>
          </p:cNvSpPr>
          <p:nvPr>
            <p:ph idx="1"/>
          </p:nvPr>
        </p:nvSpPr>
        <p:spPr>
          <a:xfrm>
            <a:off x="649224" y="1904999"/>
            <a:ext cx="4128969" cy="4151475"/>
          </a:xfrm>
        </p:spPr>
        <p:txBody>
          <a:bodyPr>
            <a:normAutofit/>
          </a:bodyPr>
          <a:lstStyle/>
          <a:p>
            <a:pPr marL="0" indent="0">
              <a:lnSpc>
                <a:spcPct val="90000"/>
              </a:lnSpc>
              <a:buNone/>
            </a:pPr>
            <a:endParaRPr lang="en-US" dirty="0">
              <a:latin typeface="Times New Roman" panose="02020603050405020304" pitchFamily="18" charset="0"/>
              <a:cs typeface="Times New Roman" panose="02020603050405020304" pitchFamily="18" charset="0"/>
            </a:endParaRPr>
          </a:p>
          <a:p>
            <a:pPr>
              <a:lnSpc>
                <a:spcPct val="90000"/>
              </a:lnSpc>
            </a:pPr>
            <a:r>
              <a:rPr lang="en-US" dirty="0">
                <a:solidFill>
                  <a:schemeClr val="tx1"/>
                </a:solidFill>
                <a:latin typeface="Times New Roman" panose="02020603050405020304" pitchFamily="18" charset="0"/>
                <a:cs typeface="Times New Roman" panose="02020603050405020304" pitchFamily="18" charset="0"/>
              </a:rPr>
              <a:t>Midfielders: </a:t>
            </a:r>
            <a:r>
              <a:rPr lang="en-US" b="0" i="0" u="none" strike="noStrike" dirty="0">
                <a:solidFill>
                  <a:srgbClr val="000000"/>
                </a:solidFill>
                <a:effectLst/>
                <a:latin typeface="Times New Roman" panose="02020603050405020304" pitchFamily="18" charset="0"/>
                <a:cs typeface="Times New Roman" panose="02020603050405020304" pitchFamily="18" charset="0"/>
              </a:rPr>
              <a:t>Balanced in passing, dribbling, and defending, linking defense and attack.</a:t>
            </a:r>
            <a:r>
              <a:rPr lang="en-US" dirty="0">
                <a:solidFill>
                  <a:schemeClr val="tx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a:p>
            <a:pPr>
              <a:lnSpc>
                <a:spcPct val="90000"/>
              </a:lnSpc>
            </a:pPr>
            <a:r>
              <a:rPr lang="en-US" dirty="0">
                <a:latin typeface="Times New Roman" panose="02020603050405020304" pitchFamily="18" charset="0"/>
                <a:cs typeface="Times New Roman" panose="02020603050405020304" pitchFamily="18" charset="0"/>
              </a:rPr>
              <a:t>Defenders: </a:t>
            </a:r>
            <a:r>
              <a:rPr lang="en-US" b="0" i="0" u="none" strike="noStrike" dirty="0">
                <a:solidFill>
                  <a:srgbClr val="000000"/>
                </a:solidFill>
                <a:effectLst/>
                <a:latin typeface="Times New Roman" panose="02020603050405020304" pitchFamily="18" charset="0"/>
                <a:cs typeface="Times New Roman" panose="02020603050405020304" pitchFamily="18" charset="0"/>
              </a:rPr>
              <a:t>Excel in defending, with moderate passing and pace, focusing on goal protection and play initiation</a:t>
            </a:r>
          </a:p>
          <a:p>
            <a:pPr>
              <a:lnSpc>
                <a:spcPct val="90000"/>
              </a:lnSpc>
            </a:pPr>
            <a:r>
              <a:rPr lang="en-US" dirty="0">
                <a:latin typeface="Times New Roman" panose="02020603050405020304" pitchFamily="18" charset="0"/>
                <a:cs typeface="Times New Roman" panose="02020603050405020304" pitchFamily="18" charset="0"/>
              </a:rPr>
              <a:t>Forwards: </a:t>
            </a:r>
            <a:r>
              <a:rPr lang="en-US" b="0" i="0" u="none" strike="noStrike" dirty="0">
                <a:solidFill>
                  <a:srgbClr val="000000"/>
                </a:solidFill>
                <a:effectLst/>
                <a:latin typeface="Times New Roman" panose="02020603050405020304" pitchFamily="18" charset="0"/>
                <a:cs typeface="Times New Roman" panose="02020603050405020304" pitchFamily="18" charset="0"/>
              </a:rPr>
              <a:t>High shooting and pace, lower defending, emphasizing attacking and scoring.</a:t>
            </a:r>
            <a:endParaRPr lang="en-US" dirty="0">
              <a:latin typeface="Times New Roman" panose="02020603050405020304" pitchFamily="18" charset="0"/>
              <a:cs typeface="Times New Roman" panose="02020603050405020304" pitchFamily="18" charset="0"/>
            </a:endParaRPr>
          </a:p>
        </p:txBody>
      </p:sp>
      <p:pic>
        <p:nvPicPr>
          <p:cNvPr id="6" name="Picture 5" descr="A diagram of a radar&#10;&#10;Description automatically generated">
            <a:extLst>
              <a:ext uri="{FF2B5EF4-FFF2-40B4-BE49-F238E27FC236}">
                <a16:creationId xmlns:a16="http://schemas.microsoft.com/office/drawing/2014/main" id="{FDBE65DA-971A-1466-2712-46719971B20E}"/>
              </a:ext>
            </a:extLst>
          </p:cNvPr>
          <p:cNvPicPr>
            <a:picLocks noChangeAspect="1"/>
          </p:cNvPicPr>
          <p:nvPr/>
        </p:nvPicPr>
        <p:blipFill>
          <a:blip r:embed="rId3"/>
          <a:stretch>
            <a:fillRect/>
          </a:stretch>
        </p:blipFill>
        <p:spPr>
          <a:xfrm>
            <a:off x="4969260" y="640081"/>
            <a:ext cx="2730243" cy="2545952"/>
          </a:xfrm>
          <a:prstGeom prst="rect">
            <a:avLst/>
          </a:prstGeom>
        </p:spPr>
      </p:pic>
      <p:pic>
        <p:nvPicPr>
          <p:cNvPr id="5" name="Picture 4" descr="A diagram of a radar&#10;&#10;Description automatically generated">
            <a:extLst>
              <a:ext uri="{FF2B5EF4-FFF2-40B4-BE49-F238E27FC236}">
                <a16:creationId xmlns:a16="http://schemas.microsoft.com/office/drawing/2014/main" id="{C3C8A818-6BFF-4F09-AEA6-F6E4E3DACA9E}"/>
              </a:ext>
            </a:extLst>
          </p:cNvPr>
          <p:cNvPicPr>
            <a:picLocks noChangeAspect="1"/>
          </p:cNvPicPr>
          <p:nvPr/>
        </p:nvPicPr>
        <p:blipFill>
          <a:blip r:embed="rId4"/>
          <a:stretch>
            <a:fillRect/>
          </a:stretch>
        </p:blipFill>
        <p:spPr>
          <a:xfrm>
            <a:off x="4969260" y="3346899"/>
            <a:ext cx="2730243" cy="2545952"/>
          </a:xfrm>
          <a:prstGeom prst="rect">
            <a:avLst/>
          </a:prstGeom>
        </p:spPr>
      </p:pic>
      <p:pic>
        <p:nvPicPr>
          <p:cNvPr id="4" name="Picture 3" descr="A chart with a pentagon&#10;&#10;Description automatically generated with medium confidence">
            <a:extLst>
              <a:ext uri="{FF2B5EF4-FFF2-40B4-BE49-F238E27FC236}">
                <a16:creationId xmlns:a16="http://schemas.microsoft.com/office/drawing/2014/main" id="{B710B7B6-8551-4FCD-A79B-748E8A9712E2}"/>
              </a:ext>
            </a:extLst>
          </p:cNvPr>
          <p:cNvPicPr>
            <a:picLocks noChangeAspect="1"/>
          </p:cNvPicPr>
          <p:nvPr/>
        </p:nvPicPr>
        <p:blipFill>
          <a:blip r:embed="rId5"/>
          <a:stretch>
            <a:fillRect/>
          </a:stretch>
        </p:blipFill>
        <p:spPr>
          <a:xfrm>
            <a:off x="8178194" y="1683582"/>
            <a:ext cx="3394926" cy="3165768"/>
          </a:xfrm>
          <a:prstGeom prst="rect">
            <a:avLst/>
          </a:prstGeom>
        </p:spPr>
      </p:pic>
      <p:sp>
        <p:nvSpPr>
          <p:cNvPr id="15"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72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B027CC1C-DE77-34B0-63AA-1D0B818561F4}"/>
            </a:ext>
          </a:extLst>
        </p:cNvPr>
        <p:cNvGrpSpPr/>
        <p:nvPr/>
      </p:nvGrpSpPr>
      <p:grpSpPr>
        <a:xfrm>
          <a:off x="0" y="0"/>
          <a:ext cx="0" cy="0"/>
          <a:chOff x="0" y="0"/>
          <a:chExt cx="0" cy="0"/>
        </a:xfrm>
      </p:grpSpPr>
      <p:grpSp>
        <p:nvGrpSpPr>
          <p:cNvPr id="177" name="Group 176">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44"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45"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46"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47"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48"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49"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50"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51"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52"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53"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54"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55"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91" name="Group 190">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6"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57"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58"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59"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60"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61"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62"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63"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64"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65"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66"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67"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05" name="Rectangle 204">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209" name="Rectangle 208">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E16A2-AAFC-88A3-C349-E6D3B234D754}"/>
              </a:ext>
            </a:extLst>
          </p:cNvPr>
          <p:cNvSpPr>
            <a:spLocks noGrp="1"/>
          </p:cNvSpPr>
          <p:nvPr>
            <p:ph type="ctrTitle"/>
          </p:nvPr>
        </p:nvSpPr>
        <p:spPr>
          <a:xfrm>
            <a:off x="7855527" y="685800"/>
            <a:ext cx="3649085" cy="5225422"/>
          </a:xfrm>
        </p:spPr>
        <p:txBody>
          <a:bodyPr vert="horz" lIns="91440" tIns="45720" rIns="91440" bIns="45720" rtlCol="0" anchor="ctr">
            <a:normAutofit/>
          </a:bodyPr>
          <a:lstStyle/>
          <a:p>
            <a:r>
              <a:rPr lang="en-US" sz="3600" b="1" i="0" u="sng" dirty="0">
                <a:effectLst/>
              </a:rPr>
              <a:t>Data Processing: Loading and Setup</a:t>
            </a:r>
            <a:endParaRPr lang="en-US" sz="3600" b="1" u="sng" dirty="0"/>
          </a:p>
        </p:txBody>
      </p:sp>
      <p:sp>
        <p:nvSpPr>
          <p:cNvPr id="211" name="Rectangle 210">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A71DDFE1-18C4-A55E-5BCA-4FB1AD913D76}"/>
              </a:ext>
            </a:extLst>
          </p:cNvPr>
          <p:cNvSpPr>
            <a:spLocks noGrp="1"/>
          </p:cNvSpPr>
          <p:nvPr>
            <p:ph type="subTitle" idx="1"/>
          </p:nvPr>
        </p:nvSpPr>
        <p:spPr>
          <a:xfrm>
            <a:off x="1101554" y="685800"/>
            <a:ext cx="5970162" cy="5225422"/>
          </a:xfrm>
        </p:spPr>
        <p:txBody>
          <a:bodyPr vert="horz" lIns="91440" tIns="45720" rIns="91440" bIns="45720" rtlCol="0" anchor="ctr">
            <a:noAutofit/>
          </a:bodyPr>
          <a:lstStyle/>
          <a:p>
            <a:pPr>
              <a:lnSpc>
                <a:spcPct val="90000"/>
              </a:lnSpc>
              <a:buFont typeface="Wingdings 3" charset="2"/>
              <a:buChar char=""/>
            </a:pPr>
            <a:r>
              <a:rPr lang="en-US" b="1" dirty="0">
                <a:solidFill>
                  <a:schemeClr val="tx1"/>
                </a:solidFill>
                <a:latin typeface="Times New Roman" panose="02020603050405020304" pitchFamily="18" charset="0"/>
                <a:cs typeface="Times New Roman" panose="02020603050405020304" pitchFamily="18" charset="0"/>
              </a:rPr>
              <a:t>Spark Setup</a:t>
            </a:r>
            <a:r>
              <a:rPr lang="en-US" dirty="0">
                <a:solidFill>
                  <a:schemeClr val="tx1"/>
                </a:solidFill>
                <a:latin typeface="Times New Roman" panose="02020603050405020304" pitchFamily="18" charset="0"/>
                <a:cs typeface="Times New Roman" panose="02020603050405020304" pitchFamily="18" charset="0"/>
              </a:rPr>
              <a:t>: Created a Spark session, allocated 16GB memory for driver and executor, configured shuffle partitions to 200 for distributed processing.</a:t>
            </a:r>
          </a:p>
          <a:p>
            <a:pPr>
              <a:lnSpc>
                <a:spcPct val="90000"/>
              </a:lnSpc>
              <a:buFont typeface="Wingdings 3" charset="2"/>
              <a:buChar char=""/>
            </a:pPr>
            <a:r>
              <a:rPr lang="en-US" b="1" dirty="0">
                <a:solidFill>
                  <a:schemeClr val="tx1"/>
                </a:solidFill>
                <a:latin typeface="Times New Roman" panose="02020603050405020304" pitchFamily="18" charset="0"/>
                <a:cs typeface="Times New Roman" panose="02020603050405020304" pitchFamily="18" charset="0"/>
              </a:rPr>
              <a:t>Dataset Loading</a:t>
            </a:r>
            <a:r>
              <a:rPr lang="en-US" dirty="0">
                <a:solidFill>
                  <a:schemeClr val="tx1"/>
                </a:solidFill>
                <a:latin typeface="Times New Roman" panose="02020603050405020304" pitchFamily="18" charset="0"/>
                <a:cs typeface="Times New Roman" panose="02020603050405020304" pitchFamily="18" charset="0"/>
              </a:rPr>
              <a:t>: Utilized PySpark to load </a:t>
            </a:r>
            <a:r>
              <a:rPr lang="en-US" dirty="0" err="1">
                <a:solidFill>
                  <a:schemeClr val="tx1"/>
                </a:solidFill>
                <a:latin typeface="Times New Roman" panose="02020603050405020304" pitchFamily="18" charset="0"/>
                <a:cs typeface="Times New Roman" panose="02020603050405020304" pitchFamily="18" charset="0"/>
              </a:rPr>
              <a:t>male_players.csv</a:t>
            </a:r>
            <a:r>
              <a:rPr lang="en-US" dirty="0">
                <a:solidFill>
                  <a:schemeClr val="tx1"/>
                </a:solidFill>
                <a:latin typeface="Times New Roman" panose="02020603050405020304" pitchFamily="18" charset="0"/>
                <a:cs typeface="Times New Roman" panose="02020603050405020304" pitchFamily="18" charset="0"/>
              </a:rPr>
              <a:t> with header=True and </a:t>
            </a:r>
            <a:r>
              <a:rPr lang="en-US" dirty="0" err="1">
                <a:solidFill>
                  <a:schemeClr val="tx1"/>
                </a:solidFill>
                <a:latin typeface="Times New Roman" panose="02020603050405020304" pitchFamily="18" charset="0"/>
                <a:cs typeface="Times New Roman" panose="02020603050405020304" pitchFamily="18" charset="0"/>
              </a:rPr>
              <a:t>inferSchema</a:t>
            </a:r>
            <a:r>
              <a:rPr lang="en-US" dirty="0">
                <a:solidFill>
                  <a:schemeClr val="tx1"/>
                </a:solidFill>
                <a:latin typeface="Times New Roman" panose="02020603050405020304" pitchFamily="18" charset="0"/>
                <a:cs typeface="Times New Roman" panose="02020603050405020304" pitchFamily="18" charset="0"/>
              </a:rPr>
              <a:t>=True.</a:t>
            </a:r>
          </a:p>
          <a:p>
            <a:pPr>
              <a:lnSpc>
                <a:spcPct val="90000"/>
              </a:lnSpc>
              <a:buFont typeface="Wingdings 3" charset="2"/>
              <a:buChar char=""/>
            </a:pPr>
            <a:r>
              <a:rPr lang="en-US" b="1" dirty="0">
                <a:solidFill>
                  <a:schemeClr val="tx1"/>
                </a:solidFill>
                <a:latin typeface="Times New Roman" panose="02020603050405020304" pitchFamily="18" charset="0"/>
                <a:cs typeface="Times New Roman" panose="02020603050405020304" pitchFamily="18" charset="0"/>
              </a:rPr>
              <a:t>Schema Validation</a:t>
            </a:r>
            <a:r>
              <a:rPr lang="en-US" dirty="0">
                <a:solidFill>
                  <a:schemeClr val="tx1"/>
                </a:solidFill>
                <a:latin typeface="Times New Roman" panose="02020603050405020304" pitchFamily="18" charset="0"/>
                <a:cs typeface="Times New Roman" panose="02020603050405020304" pitchFamily="18" charset="0"/>
              </a:rPr>
              <a:t>: Ensured correct column types for player stats, attributes, and positions.</a:t>
            </a:r>
          </a:p>
          <a:p>
            <a:pPr>
              <a:lnSpc>
                <a:spcPct val="90000"/>
              </a:lnSpc>
              <a:buFont typeface="Wingdings 3" charset="2"/>
              <a:buChar char=""/>
            </a:pPr>
            <a:r>
              <a:rPr lang="en-US" b="1" dirty="0" err="1">
                <a:solidFill>
                  <a:schemeClr val="tx1"/>
                </a:solidFill>
                <a:latin typeface="Times New Roman" panose="02020603050405020304" pitchFamily="18" charset="0"/>
                <a:cs typeface="Times New Roman" panose="02020603050405020304" pitchFamily="18" charset="0"/>
              </a:rPr>
              <a:t>Optimization</a:t>
            </a:r>
            <a:r>
              <a:rPr lang="en-US" dirty="0" err="1">
                <a:solidFill>
                  <a:schemeClr val="tx1"/>
                </a:solidFill>
                <a:latin typeface="Times New Roman" panose="02020603050405020304" pitchFamily="18" charset="0"/>
                <a:cs typeface="Times New Roman" panose="02020603050405020304" pitchFamily="18" charset="0"/>
              </a:rPr>
              <a:t>:Repartitioned</a:t>
            </a:r>
            <a:r>
              <a:rPr lang="en-US" dirty="0">
                <a:solidFill>
                  <a:schemeClr val="tx1"/>
                </a:solidFill>
                <a:latin typeface="Times New Roman" panose="02020603050405020304" pitchFamily="18" charset="0"/>
                <a:cs typeface="Times New Roman" panose="02020603050405020304" pitchFamily="18" charset="0"/>
              </a:rPr>
              <a:t> data into 200 partitions for efficient operations.</a:t>
            </a:r>
          </a:p>
          <a:p>
            <a:pPr>
              <a:lnSpc>
                <a:spcPct val="90000"/>
              </a:lnSpc>
              <a:buFont typeface="Wingdings 3" charset="2"/>
              <a:buChar char=""/>
            </a:pPr>
            <a:r>
              <a:rPr lang="en-US" dirty="0">
                <a:solidFill>
                  <a:schemeClr val="tx1"/>
                </a:solidFill>
                <a:latin typeface="Times New Roman" panose="02020603050405020304" pitchFamily="18" charset="0"/>
                <a:cs typeface="Times New Roman" panose="02020603050405020304" pitchFamily="18" charset="0"/>
              </a:rPr>
              <a:t>Cached the DataFrame in memory and disk for transformation efficiency.</a:t>
            </a:r>
          </a:p>
          <a:p>
            <a:pPr>
              <a:lnSpc>
                <a:spcPct val="90000"/>
              </a:lnSpc>
              <a:buFont typeface="Wingdings 3" charset="2"/>
              <a:buChar char=""/>
            </a:pPr>
            <a:r>
              <a:rPr lang="en-US" b="1" dirty="0">
                <a:solidFill>
                  <a:schemeClr val="tx1"/>
                </a:solidFill>
                <a:latin typeface="Times New Roman" panose="02020603050405020304" pitchFamily="18" charset="0"/>
                <a:cs typeface="Times New Roman" panose="02020603050405020304" pitchFamily="18" charset="0"/>
              </a:rPr>
              <a:t>Checkpointing</a:t>
            </a:r>
            <a:r>
              <a:rPr lang="en-US" dirty="0">
                <a:solidFill>
                  <a:schemeClr val="tx1"/>
                </a:solidFill>
                <a:latin typeface="Times New Roman" panose="02020603050405020304" pitchFamily="18" charset="0"/>
                <a:cs typeface="Times New Roman" panose="02020603050405020304" pitchFamily="18" charset="0"/>
              </a:rPr>
              <a:t>: Enabled checkpointing to manage intermediate data in complex pipelines.</a:t>
            </a:r>
          </a:p>
          <a:p>
            <a:pPr>
              <a:lnSpc>
                <a:spcPct val="90000"/>
              </a:lnSpc>
              <a:buFont typeface="Wingdings 3" charset="2"/>
              <a:buChar char=""/>
            </a:pPr>
            <a:r>
              <a:rPr lang="en-US" b="1" dirty="0">
                <a:solidFill>
                  <a:schemeClr val="tx1"/>
                </a:solidFill>
                <a:latin typeface="Times New Roman" panose="02020603050405020304" pitchFamily="18" charset="0"/>
                <a:cs typeface="Times New Roman" panose="02020603050405020304" pitchFamily="18" charset="0"/>
              </a:rPr>
              <a:t>Sample Operations</a:t>
            </a:r>
            <a:r>
              <a:rPr lang="en-US" dirty="0">
                <a:solidFill>
                  <a:schemeClr val="tx1"/>
                </a:solidFill>
                <a:latin typeface="Times New Roman" panose="02020603050405020304" pitchFamily="18" charset="0"/>
                <a:cs typeface="Times New Roman" panose="02020603050405020304" pitchFamily="18" charset="0"/>
              </a:rPr>
              <a:t>: Validated data integrity with sample previews.</a:t>
            </a:r>
          </a:p>
          <a:p>
            <a:pPr>
              <a:lnSpc>
                <a:spcPct val="90000"/>
              </a:lnSpc>
              <a:buFont typeface="Wingdings 3" charset="2"/>
              <a:buChar char=""/>
            </a:pPr>
            <a:r>
              <a:rPr lang="en-US" b="1" dirty="0">
                <a:solidFill>
                  <a:schemeClr val="tx1"/>
                </a:solidFill>
                <a:latin typeface="Times New Roman" panose="02020603050405020304" pitchFamily="18" charset="0"/>
                <a:cs typeface="Times New Roman" panose="02020603050405020304" pitchFamily="18" charset="0"/>
              </a:rPr>
              <a:t>Resource Management</a:t>
            </a:r>
            <a:r>
              <a:rPr lang="en-US" dirty="0">
                <a:solidFill>
                  <a:schemeClr val="tx1"/>
                </a:solidFill>
                <a:latin typeface="Times New Roman" panose="02020603050405020304" pitchFamily="18" charset="0"/>
                <a:cs typeface="Times New Roman" panose="02020603050405020304" pitchFamily="18" charset="0"/>
              </a:rPr>
              <a:t>: Released memory using </a:t>
            </a:r>
            <a:r>
              <a:rPr lang="en-US" dirty="0" err="1">
                <a:solidFill>
                  <a:schemeClr val="tx1"/>
                </a:solidFill>
                <a:latin typeface="Times New Roman" panose="02020603050405020304" pitchFamily="18" charset="0"/>
                <a:cs typeface="Times New Roman" panose="02020603050405020304" pitchFamily="18" charset="0"/>
              </a:rPr>
              <a:t>unpersist</a:t>
            </a:r>
            <a:r>
              <a:rPr lang="en-US" dirty="0">
                <a:solidFill>
                  <a:schemeClr val="tx1"/>
                </a:solidFill>
                <a:latin typeface="Times New Roman" panose="02020603050405020304" pitchFamily="18" charset="0"/>
                <a:cs typeface="Times New Roman" panose="02020603050405020304" pitchFamily="18" charset="0"/>
              </a:rPr>
              <a:t> after processing.</a:t>
            </a:r>
          </a:p>
        </p:txBody>
      </p:sp>
      <p:cxnSp>
        <p:nvCxnSpPr>
          <p:cNvPr id="268" name="Straight Connector 267">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70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39868-31F9-490B-6A97-29DE68073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4140A-1653-0309-2626-5A5BD629E6D7}"/>
              </a:ext>
            </a:extLst>
          </p:cNvPr>
          <p:cNvSpPr>
            <a:spLocks noGrp="1"/>
          </p:cNvSpPr>
          <p:nvPr>
            <p:ph type="ctrTitle"/>
          </p:nvPr>
        </p:nvSpPr>
        <p:spPr>
          <a:xfrm>
            <a:off x="1524000" y="0"/>
            <a:ext cx="9144000" cy="881743"/>
          </a:xfrm>
        </p:spPr>
        <p:txBody>
          <a:bodyPr>
            <a:noAutofit/>
          </a:bodyPr>
          <a:lstStyle/>
          <a:p>
            <a:pPr algn="l"/>
            <a:r>
              <a:rPr lang="en-US" sz="3600" b="1" i="0" u="none" strike="noStrike" dirty="0">
                <a:solidFill>
                  <a:srgbClr val="000000"/>
                </a:solidFill>
                <a:effectLst/>
              </a:rPr>
              <a:t>Data Cleaning and Preprocessing</a:t>
            </a:r>
          </a:p>
        </p:txBody>
      </p:sp>
      <p:sp>
        <p:nvSpPr>
          <p:cNvPr id="3" name="Subtitle 2">
            <a:extLst>
              <a:ext uri="{FF2B5EF4-FFF2-40B4-BE49-F238E27FC236}">
                <a16:creationId xmlns:a16="http://schemas.microsoft.com/office/drawing/2014/main" id="{5C9CAE83-58CA-A348-E051-D97ECDB338E7}"/>
              </a:ext>
            </a:extLst>
          </p:cNvPr>
          <p:cNvSpPr>
            <a:spLocks noGrp="1"/>
          </p:cNvSpPr>
          <p:nvPr>
            <p:ph type="subTitle" idx="1"/>
          </p:nvPr>
        </p:nvSpPr>
        <p:spPr>
          <a:xfrm>
            <a:off x="1756228" y="1088571"/>
            <a:ext cx="8911771" cy="5236030"/>
          </a:xfrm>
        </p:spPr>
        <p:txBody>
          <a:bodyPr>
            <a:normAutofit lnSpcReduction="10000"/>
          </a:bodyPr>
          <a:lstStyle/>
          <a:p>
            <a:pPr algn="l">
              <a:buFont typeface="Arial" panose="020B0604020202020204" pitchFamily="34" charset="0"/>
              <a:buChar char="•"/>
            </a:pPr>
            <a:endParaRPr lang="en-US" b="1" i="0" u="none" strike="noStrike" dirty="0">
              <a:solidFill>
                <a:srgbClr val="000000"/>
              </a:solidFill>
              <a:effectLst/>
            </a:endParaRPr>
          </a:p>
          <a:p>
            <a:pPr algn="l"/>
            <a:r>
              <a:rPr lang="en-US" sz="2200" b="1" i="0" u="none" strike="noStrike" dirty="0">
                <a:solidFill>
                  <a:srgbClr val="000000"/>
                </a:solidFill>
                <a:effectLst/>
                <a:latin typeface="Times New Roman" panose="02020603050405020304" pitchFamily="18" charset="0"/>
                <a:cs typeface="Times New Roman" panose="02020603050405020304" pitchFamily="18" charset="0"/>
              </a:rPr>
              <a:t>Irrelevant Column Removal</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Dropped columns like </a:t>
            </a:r>
            <a:r>
              <a:rPr lang="en-US" sz="1900" b="0" i="0" u="none" strike="noStrike" dirty="0" err="1">
                <a:solidFill>
                  <a:srgbClr val="000000"/>
                </a:solidFill>
                <a:effectLst/>
                <a:latin typeface="Times New Roman" panose="02020603050405020304" pitchFamily="18" charset="0"/>
                <a:cs typeface="Times New Roman" panose="02020603050405020304" pitchFamily="18" charset="0"/>
              </a:rPr>
              <a:t>player_id</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900" b="0" i="0" u="none" strike="noStrike" dirty="0" err="1">
                <a:solidFill>
                  <a:srgbClr val="000000"/>
                </a:solidFill>
                <a:effectLst/>
                <a:latin typeface="Times New Roman" panose="02020603050405020304" pitchFamily="18" charset="0"/>
                <a:cs typeface="Times New Roman" panose="02020603050405020304" pitchFamily="18" charset="0"/>
              </a:rPr>
              <a:t>player_url</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dob, </a:t>
            </a:r>
            <a:r>
              <a:rPr lang="en-US" sz="1900" b="0" i="0" u="none" strike="noStrike" dirty="0" err="1">
                <a:solidFill>
                  <a:srgbClr val="000000"/>
                </a:solidFill>
                <a:effectLst/>
                <a:latin typeface="Times New Roman" panose="02020603050405020304" pitchFamily="18" charset="0"/>
                <a:cs typeface="Times New Roman" panose="02020603050405020304" pitchFamily="18" charset="0"/>
              </a:rPr>
              <a:t>player_face_url</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to focus on predictive attributes.</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Excluded composite attributes like overall to prevent redundancy with individual skills.</a:t>
            </a:r>
          </a:p>
          <a:p>
            <a:pPr algn="l"/>
            <a:r>
              <a:rPr lang="en-US" sz="2200" b="1" i="0" u="none" strike="noStrike" dirty="0">
                <a:solidFill>
                  <a:srgbClr val="000000"/>
                </a:solidFill>
                <a:effectLst/>
                <a:latin typeface="Times New Roman" panose="02020603050405020304" pitchFamily="18" charset="0"/>
                <a:cs typeface="Times New Roman" panose="02020603050405020304" pitchFamily="18" charset="0"/>
              </a:rPr>
              <a:t>Handling Missing Values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Replaced null values in numerical features with </a:t>
            </a:r>
            <a:r>
              <a:rPr lang="en-US" sz="1900" b="1" i="0" u="none" strike="noStrike" dirty="0">
                <a:solidFill>
                  <a:srgbClr val="000000"/>
                </a:solidFill>
                <a:effectLst/>
                <a:latin typeface="Times New Roman" panose="02020603050405020304" pitchFamily="18" charset="0"/>
                <a:cs typeface="Times New Roman" panose="02020603050405020304" pitchFamily="18" charset="0"/>
              </a:rPr>
              <a:t>0</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for attributes like pace, shooting, passing.</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Removed rows with critical null values in primary features.</a:t>
            </a:r>
          </a:p>
          <a:p>
            <a:pPr algn="l"/>
            <a:r>
              <a:rPr lang="en-US" sz="2200" b="1" i="0" u="none" strike="noStrike" dirty="0">
                <a:solidFill>
                  <a:srgbClr val="000000"/>
                </a:solidFill>
                <a:effectLst/>
                <a:latin typeface="Times New Roman" panose="02020603050405020304" pitchFamily="18" charset="0"/>
                <a:cs typeface="Times New Roman" panose="02020603050405020304" pitchFamily="18" charset="0"/>
              </a:rPr>
              <a:t>Goalkeeper Exclusion</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Dropped goalkeeping-specific attributes (e.g., </a:t>
            </a:r>
            <a:r>
              <a:rPr lang="en-US" sz="1900" b="0" i="0" u="none" strike="noStrike" dirty="0" err="1">
                <a:solidFill>
                  <a:srgbClr val="000000"/>
                </a:solidFill>
                <a:effectLst/>
                <a:latin typeface="Times New Roman" panose="02020603050405020304" pitchFamily="18" charset="0"/>
                <a:cs typeface="Times New Roman" panose="02020603050405020304" pitchFamily="18" charset="0"/>
              </a:rPr>
              <a:t>goalkeeping_diving</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900" b="0" i="0" u="none" strike="noStrike" dirty="0" err="1">
                <a:solidFill>
                  <a:srgbClr val="000000"/>
                </a:solidFill>
                <a:effectLst/>
                <a:latin typeface="Times New Roman" panose="02020603050405020304" pitchFamily="18" charset="0"/>
                <a:cs typeface="Times New Roman" panose="02020603050405020304" pitchFamily="18" charset="0"/>
              </a:rPr>
              <a:t>goalkeeping_reflexes</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Filtered out players with </a:t>
            </a:r>
            <a:r>
              <a:rPr lang="en-US" sz="1900" b="0" i="0" u="none" strike="noStrike" dirty="0" err="1">
                <a:solidFill>
                  <a:srgbClr val="000000"/>
                </a:solidFill>
                <a:effectLst/>
                <a:latin typeface="Times New Roman" panose="02020603050405020304" pitchFamily="18" charset="0"/>
                <a:cs typeface="Times New Roman" panose="02020603050405020304" pitchFamily="18" charset="0"/>
              </a:rPr>
              <a:t>primary_position</a:t>
            </a:r>
            <a:r>
              <a:rPr lang="en-US" sz="1900" b="0" i="0" u="none" strike="noStrike" dirty="0">
                <a:solidFill>
                  <a:srgbClr val="000000"/>
                </a:solidFill>
                <a:effectLst/>
                <a:latin typeface="Times New Roman" panose="02020603050405020304" pitchFamily="18" charset="0"/>
                <a:cs typeface="Times New Roman" panose="02020603050405020304" pitchFamily="18" charset="0"/>
              </a:rPr>
              <a:t> as "GK" to focus on outfield positions.</a:t>
            </a:r>
          </a:p>
        </p:txBody>
      </p:sp>
    </p:spTree>
    <p:extLst>
      <p:ext uri="{BB962C8B-B14F-4D97-AF65-F5344CB8AC3E}">
        <p14:creationId xmlns:p14="http://schemas.microsoft.com/office/powerpoint/2010/main" val="363699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5BFA4-20DB-51C2-2AA8-6393F99281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DA48B-646D-7A86-95F4-05CEB1657944}"/>
              </a:ext>
            </a:extLst>
          </p:cNvPr>
          <p:cNvSpPr>
            <a:spLocks noGrp="1"/>
          </p:cNvSpPr>
          <p:nvPr>
            <p:ph type="ctrTitle"/>
          </p:nvPr>
        </p:nvSpPr>
        <p:spPr>
          <a:xfrm>
            <a:off x="1524000" y="-272144"/>
            <a:ext cx="9144000" cy="1611087"/>
          </a:xfrm>
        </p:spPr>
        <p:txBody>
          <a:bodyPr>
            <a:noAutofit/>
          </a:bodyPr>
          <a:lstStyle/>
          <a:p>
            <a:br>
              <a:rPr lang="en-US" sz="4400" b="1" i="0" u="none" strike="noStrike" dirty="0">
                <a:solidFill>
                  <a:srgbClr val="000000"/>
                </a:solidFill>
                <a:effectLst/>
              </a:rPr>
            </a:br>
            <a:r>
              <a:rPr lang="en-US" sz="3200" b="1" i="0" u="none" strike="noStrike" dirty="0">
                <a:solidFill>
                  <a:srgbClr val="000000"/>
                </a:solidFill>
                <a:effectLst/>
              </a:rPr>
              <a:t>Position Simplification and Feature Selection</a:t>
            </a:r>
            <a:br>
              <a:rPr lang="en-US" sz="4400" b="1" i="0" u="none" strike="noStrike" dirty="0">
                <a:solidFill>
                  <a:srgbClr val="000000"/>
                </a:solidFill>
                <a:effectLst/>
              </a:rPr>
            </a:br>
            <a:endParaRPr lang="en-US" sz="4400" dirty="0"/>
          </a:p>
        </p:txBody>
      </p:sp>
      <p:sp>
        <p:nvSpPr>
          <p:cNvPr id="3" name="Subtitle 2">
            <a:extLst>
              <a:ext uri="{FF2B5EF4-FFF2-40B4-BE49-F238E27FC236}">
                <a16:creationId xmlns:a16="http://schemas.microsoft.com/office/drawing/2014/main" id="{CB30CC59-EC17-D5C3-E172-441EE05192F1}"/>
              </a:ext>
            </a:extLst>
          </p:cNvPr>
          <p:cNvSpPr>
            <a:spLocks noGrp="1"/>
          </p:cNvSpPr>
          <p:nvPr>
            <p:ph type="subTitle" idx="1"/>
          </p:nvPr>
        </p:nvSpPr>
        <p:spPr>
          <a:xfrm>
            <a:off x="1828800" y="707571"/>
            <a:ext cx="8839200" cy="5442858"/>
          </a:xfrm>
        </p:spPr>
        <p:txBody>
          <a:bodyPr>
            <a:noAutofit/>
          </a:bodyPr>
          <a:lstStyle/>
          <a:p>
            <a:pPr algn="l"/>
            <a:r>
              <a:rPr lang="en-US" sz="2000" b="1" i="0" u="none" strike="noStrike" dirty="0">
                <a:solidFill>
                  <a:schemeClr val="tx1"/>
                </a:solidFill>
                <a:effectLst/>
                <a:latin typeface="Times New Roman" panose="02020603050405020304" pitchFamily="18" charset="0"/>
                <a:cs typeface="Times New Roman" panose="02020603050405020304" pitchFamily="18" charset="0"/>
              </a:rPr>
              <a:t>Filter and Transform Position Data</a:t>
            </a:r>
          </a:p>
          <a:p>
            <a:pPr marL="742950" lvl="1" indent="-285750" algn="l">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Primary Position Extraction</a:t>
            </a:r>
            <a:r>
              <a:rPr lang="en-US" dirty="0">
                <a:solidFill>
                  <a:schemeClr val="tx1"/>
                </a:solidFill>
                <a:latin typeface="Times New Roman" panose="02020603050405020304" pitchFamily="18" charset="0"/>
                <a:cs typeface="Times New Roman" panose="02020603050405020304" pitchFamily="18" charset="0"/>
              </a:rPr>
              <a:t>: Isolated the main role from the </a:t>
            </a:r>
            <a:r>
              <a:rPr lang="en-US" dirty="0" err="1">
                <a:solidFill>
                  <a:schemeClr val="tx1"/>
                </a:solidFill>
                <a:latin typeface="Times New Roman" panose="02020603050405020304" pitchFamily="18" charset="0"/>
                <a:cs typeface="Times New Roman" panose="02020603050405020304" pitchFamily="18" charset="0"/>
              </a:rPr>
              <a:t>player_positions</a:t>
            </a:r>
            <a:r>
              <a:rPr lang="en-US" dirty="0">
                <a:solidFill>
                  <a:schemeClr val="tx1"/>
                </a:solidFill>
                <a:latin typeface="Times New Roman" panose="02020603050405020304" pitchFamily="18" charset="0"/>
                <a:cs typeface="Times New Roman" panose="02020603050405020304" pitchFamily="18" charset="0"/>
              </a:rPr>
              <a:t> column, which contains comma-separated values, to focus on each player's primary position.</a:t>
            </a:r>
          </a:p>
          <a:p>
            <a:pPr marL="742950" lvl="1" indent="-285750" algn="l">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DataFrame Update</a:t>
            </a:r>
            <a:r>
              <a:rPr lang="en-US" dirty="0">
                <a:solidFill>
                  <a:schemeClr val="tx1"/>
                </a:solidFill>
                <a:latin typeface="Times New Roman" panose="02020603050405020304" pitchFamily="18" charset="0"/>
                <a:cs typeface="Times New Roman" panose="02020603050405020304" pitchFamily="18" charset="0"/>
              </a:rPr>
              <a:t>: Added a new column, </a:t>
            </a:r>
            <a:r>
              <a:rPr lang="en-US" dirty="0" err="1">
                <a:solidFill>
                  <a:schemeClr val="tx1"/>
                </a:solidFill>
                <a:latin typeface="Times New Roman" panose="02020603050405020304" pitchFamily="18" charset="0"/>
                <a:cs typeface="Times New Roman" panose="02020603050405020304" pitchFamily="18" charset="0"/>
              </a:rPr>
              <a:t>primary_position</a:t>
            </a:r>
            <a:r>
              <a:rPr lang="en-US" dirty="0">
                <a:solidFill>
                  <a:schemeClr val="tx1"/>
                </a:solidFill>
                <a:latin typeface="Times New Roman" panose="02020603050405020304" pitchFamily="18" charset="0"/>
                <a:cs typeface="Times New Roman" panose="02020603050405020304" pitchFamily="18" charset="0"/>
              </a:rPr>
              <a:t>, with the extracted primary role and removed the original </a:t>
            </a:r>
            <a:r>
              <a:rPr lang="en-US" dirty="0" err="1">
                <a:solidFill>
                  <a:schemeClr val="tx1"/>
                </a:solidFill>
                <a:latin typeface="Times New Roman" panose="02020603050405020304" pitchFamily="18" charset="0"/>
                <a:cs typeface="Times New Roman" panose="02020603050405020304" pitchFamily="18" charset="0"/>
              </a:rPr>
              <a:t>player_positions</a:t>
            </a:r>
            <a:r>
              <a:rPr lang="en-US" dirty="0">
                <a:solidFill>
                  <a:schemeClr val="tx1"/>
                </a:solidFill>
                <a:latin typeface="Times New Roman" panose="02020603050405020304" pitchFamily="18" charset="0"/>
                <a:cs typeface="Times New Roman" panose="02020603050405020304" pitchFamily="18" charset="0"/>
              </a:rPr>
              <a:t> column to streamline the dataset.</a:t>
            </a:r>
          </a:p>
          <a:p>
            <a:pPr algn="l"/>
            <a:r>
              <a:rPr lang="en-US" sz="2000" b="1" i="0" u="none" strike="noStrike" dirty="0">
                <a:solidFill>
                  <a:schemeClr val="tx1"/>
                </a:solidFill>
                <a:effectLst/>
                <a:latin typeface="Times New Roman" panose="02020603050405020304" pitchFamily="18" charset="0"/>
                <a:cs typeface="Times New Roman" panose="02020603050405020304" pitchFamily="18" charset="0"/>
              </a:rPr>
              <a:t>Position Extraction</a:t>
            </a:r>
            <a:r>
              <a:rPr lang="en-US" sz="2000" b="0" i="0" u="none" strike="noStrike" dirty="0">
                <a:solidFill>
                  <a:schemeClr val="tx1"/>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Extracted </a:t>
            </a:r>
            <a:r>
              <a:rPr lang="en-US" b="1" i="0" u="none" strike="noStrike" dirty="0">
                <a:solidFill>
                  <a:schemeClr val="tx1"/>
                </a:solidFill>
                <a:effectLst/>
                <a:latin typeface="Times New Roman" panose="02020603050405020304" pitchFamily="18" charset="0"/>
                <a:cs typeface="Times New Roman" panose="02020603050405020304" pitchFamily="18" charset="0"/>
              </a:rPr>
              <a:t>primary position</a:t>
            </a:r>
            <a:r>
              <a:rPr lang="en-US" b="0" i="0" u="none" strike="noStrike" dirty="0">
                <a:solidFill>
                  <a:schemeClr val="tx1"/>
                </a:solidFill>
                <a:effectLst/>
                <a:latin typeface="Times New Roman" panose="02020603050405020304" pitchFamily="18" charset="0"/>
                <a:cs typeface="Times New Roman" panose="02020603050405020304" pitchFamily="18" charset="0"/>
              </a:rPr>
              <a:t> from multiple roles using split function (e.g., "RW, ST" → "RW").</a:t>
            </a:r>
          </a:p>
          <a:p>
            <a:pPr marL="742950" lvl="1" indent="-285750" algn="l">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Grouped positions into broader categories:</a:t>
            </a:r>
          </a:p>
          <a:p>
            <a:pPr marL="1143000" lvl="2" indent="-228600" algn="l">
              <a:buFont typeface="Arial" panose="020B0604020202020204" pitchFamily="34" charset="0"/>
              <a:buChar char="•"/>
            </a:pPr>
            <a:r>
              <a:rPr lang="en-US" sz="1600" b="1" i="0" u="none" strike="noStrike" dirty="0">
                <a:solidFill>
                  <a:schemeClr val="tx1"/>
                </a:solidFill>
                <a:effectLst/>
                <a:latin typeface="Times New Roman" panose="02020603050405020304" pitchFamily="18" charset="0"/>
                <a:cs typeface="Times New Roman" panose="02020603050405020304" pitchFamily="18" charset="0"/>
              </a:rPr>
              <a:t>Defender</a:t>
            </a:r>
            <a:r>
              <a:rPr lang="en-US" sz="1600" b="0" i="0" u="none" strike="noStrike" dirty="0">
                <a:solidFill>
                  <a:schemeClr val="tx1"/>
                </a:solidFill>
                <a:effectLst/>
                <a:latin typeface="Times New Roman" panose="02020603050405020304" pitchFamily="18" charset="0"/>
                <a:cs typeface="Times New Roman" panose="02020603050405020304" pitchFamily="18" charset="0"/>
              </a:rPr>
              <a:t>: CB, RB, LB, RWB, LWB.</a:t>
            </a:r>
          </a:p>
          <a:p>
            <a:pPr marL="1143000" lvl="2" indent="-228600" algn="l">
              <a:buFont typeface="Arial" panose="020B0604020202020204" pitchFamily="34" charset="0"/>
              <a:buChar char="•"/>
            </a:pPr>
            <a:r>
              <a:rPr lang="en-US" sz="1600" b="1" i="0" u="none" strike="noStrike" dirty="0">
                <a:solidFill>
                  <a:schemeClr val="tx1"/>
                </a:solidFill>
                <a:effectLst/>
                <a:latin typeface="Times New Roman" panose="02020603050405020304" pitchFamily="18" charset="0"/>
                <a:cs typeface="Times New Roman" panose="02020603050405020304" pitchFamily="18" charset="0"/>
              </a:rPr>
              <a:t>Midfielder</a:t>
            </a:r>
            <a:r>
              <a:rPr lang="en-US" sz="1600" b="0" i="0" u="none" strike="noStrike" dirty="0">
                <a:solidFill>
                  <a:schemeClr val="tx1"/>
                </a:solidFill>
                <a:effectLst/>
                <a:latin typeface="Times New Roman" panose="02020603050405020304" pitchFamily="18" charset="0"/>
                <a:cs typeface="Times New Roman" panose="02020603050405020304" pitchFamily="18" charset="0"/>
              </a:rPr>
              <a:t>: CM, CDM, CAM, RM, LM.</a:t>
            </a:r>
          </a:p>
          <a:p>
            <a:pPr marL="1143000" lvl="2" indent="-228600" algn="l">
              <a:buFont typeface="Arial" panose="020B0604020202020204" pitchFamily="34" charset="0"/>
              <a:buChar char="•"/>
            </a:pPr>
            <a:r>
              <a:rPr lang="en-US" sz="1600" b="1" i="0" u="none" strike="noStrike" dirty="0">
                <a:solidFill>
                  <a:schemeClr val="tx1"/>
                </a:solidFill>
                <a:effectLst/>
                <a:latin typeface="Times New Roman" panose="02020603050405020304" pitchFamily="18" charset="0"/>
                <a:cs typeface="Times New Roman" panose="02020603050405020304" pitchFamily="18" charset="0"/>
              </a:rPr>
              <a:t>Forward</a:t>
            </a:r>
            <a:r>
              <a:rPr lang="en-US" sz="1600" b="0" i="0" u="none" strike="noStrike" dirty="0">
                <a:solidFill>
                  <a:schemeClr val="tx1"/>
                </a:solidFill>
                <a:effectLst/>
                <a:latin typeface="Times New Roman" panose="02020603050405020304" pitchFamily="18" charset="0"/>
                <a:cs typeface="Times New Roman" panose="02020603050405020304" pitchFamily="18" charset="0"/>
              </a:rPr>
              <a:t>: ST, CF, LW, RW, RF, LF.</a:t>
            </a:r>
          </a:p>
          <a:p>
            <a:pPr algn="l"/>
            <a:r>
              <a:rPr lang="en-US" sz="2000" b="1" i="0" u="none" strike="noStrike" dirty="0">
                <a:solidFill>
                  <a:schemeClr val="tx1"/>
                </a:solidFill>
                <a:effectLst/>
                <a:latin typeface="Times New Roman" panose="02020603050405020304" pitchFamily="18" charset="0"/>
                <a:cs typeface="Times New Roman" panose="02020603050405020304" pitchFamily="18" charset="0"/>
              </a:rPr>
              <a:t>Feature Selection</a:t>
            </a:r>
            <a:r>
              <a:rPr lang="en-US" sz="2000" b="0" i="0" u="none" strike="noStrike" dirty="0">
                <a:solidFill>
                  <a:schemeClr val="tx1"/>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Reduced features from </a:t>
            </a:r>
            <a:r>
              <a:rPr lang="en-US" b="1" i="0" u="none" strike="noStrike" dirty="0">
                <a:solidFill>
                  <a:schemeClr val="tx1"/>
                </a:solidFill>
                <a:effectLst/>
                <a:latin typeface="Times New Roman" panose="02020603050405020304" pitchFamily="18" charset="0"/>
                <a:cs typeface="Times New Roman" panose="02020603050405020304" pitchFamily="18" charset="0"/>
              </a:rPr>
              <a:t>110</a:t>
            </a:r>
            <a:r>
              <a:rPr lang="en-US" b="0" i="0" u="none" strike="noStrike" dirty="0">
                <a:solidFill>
                  <a:schemeClr val="tx1"/>
                </a:solidFill>
                <a:effectLst/>
                <a:latin typeface="Times New Roman" panose="02020603050405020304" pitchFamily="18" charset="0"/>
                <a:cs typeface="Times New Roman" panose="02020603050405020304" pitchFamily="18" charset="0"/>
              </a:rPr>
              <a:t> to </a:t>
            </a:r>
            <a:r>
              <a:rPr lang="en-US" b="1" i="0" u="none" strike="noStrike" dirty="0">
                <a:solidFill>
                  <a:schemeClr val="tx1"/>
                </a:solidFill>
                <a:effectLst/>
                <a:latin typeface="Times New Roman" panose="02020603050405020304" pitchFamily="18" charset="0"/>
                <a:cs typeface="Times New Roman" panose="02020603050405020304" pitchFamily="18" charset="0"/>
              </a:rPr>
              <a:t>19 key features</a:t>
            </a:r>
            <a:r>
              <a:rPr lang="en-US" b="0" i="0" u="none" strike="noStrike" dirty="0">
                <a:solidFill>
                  <a:schemeClr val="tx1"/>
                </a:solidFill>
                <a:effectLst/>
                <a:latin typeface="Times New Roman" panose="02020603050405020304" pitchFamily="18" charset="0"/>
                <a:cs typeface="Times New Roman" panose="02020603050405020304" pitchFamily="18" charset="0"/>
              </a:rPr>
              <a:t> relevant to position prediction.</a:t>
            </a:r>
          </a:p>
          <a:p>
            <a:pPr marL="742950" lvl="1" indent="-285750" algn="l">
              <a:buFont typeface="Arial" panose="020B0604020202020204" pitchFamily="34" charset="0"/>
              <a:buChar char="•"/>
            </a:pPr>
            <a:r>
              <a:rPr lang="en-US" b="0" i="0" u="none" strike="noStrike" dirty="0">
                <a:solidFill>
                  <a:schemeClr val="tx1"/>
                </a:solidFill>
                <a:effectLst/>
                <a:latin typeface="Times New Roman" panose="02020603050405020304" pitchFamily="18" charset="0"/>
                <a:cs typeface="Times New Roman" panose="02020603050405020304" pitchFamily="18" charset="0"/>
              </a:rPr>
              <a:t>Focused on physical attributes, technical skills, and attacking/defensive capabilities (e.g., pace, passing, defending).</a:t>
            </a:r>
          </a:p>
        </p:txBody>
      </p:sp>
    </p:spTree>
    <p:extLst>
      <p:ext uri="{BB962C8B-B14F-4D97-AF65-F5344CB8AC3E}">
        <p14:creationId xmlns:p14="http://schemas.microsoft.com/office/powerpoint/2010/main" val="83628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6BD33-4507-659E-B59A-263A074B7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3DA26-DC8B-7535-FE6B-9A023161A735}"/>
              </a:ext>
            </a:extLst>
          </p:cNvPr>
          <p:cNvSpPr>
            <a:spLocks noGrp="1"/>
          </p:cNvSpPr>
          <p:nvPr>
            <p:ph type="ctrTitle"/>
          </p:nvPr>
        </p:nvSpPr>
        <p:spPr>
          <a:xfrm>
            <a:off x="1524000" y="0"/>
            <a:ext cx="9144000" cy="881743"/>
          </a:xfrm>
        </p:spPr>
        <p:txBody>
          <a:bodyPr>
            <a:normAutofit/>
          </a:bodyPr>
          <a:lstStyle/>
          <a:p>
            <a:pPr algn="l"/>
            <a:r>
              <a:rPr lang="en-US" sz="4000" b="1" i="0" u="none" strike="noStrike" dirty="0">
                <a:solidFill>
                  <a:srgbClr val="000000"/>
                </a:solidFill>
                <a:effectLst/>
              </a:rPr>
              <a:t>Final Dataset Preparation</a:t>
            </a:r>
          </a:p>
        </p:txBody>
      </p:sp>
      <p:sp>
        <p:nvSpPr>
          <p:cNvPr id="3" name="Subtitle 2">
            <a:extLst>
              <a:ext uri="{FF2B5EF4-FFF2-40B4-BE49-F238E27FC236}">
                <a16:creationId xmlns:a16="http://schemas.microsoft.com/office/drawing/2014/main" id="{D84991A3-556E-B6F4-803F-1510F57474E0}"/>
              </a:ext>
            </a:extLst>
          </p:cNvPr>
          <p:cNvSpPr>
            <a:spLocks noGrp="1"/>
          </p:cNvSpPr>
          <p:nvPr>
            <p:ph type="subTitle" idx="1"/>
          </p:nvPr>
        </p:nvSpPr>
        <p:spPr>
          <a:xfrm>
            <a:off x="1712686" y="881743"/>
            <a:ext cx="8955314" cy="5442858"/>
          </a:xfrm>
        </p:spPr>
        <p:txBody>
          <a:bodyPr>
            <a:normAutofit/>
          </a:bodyPr>
          <a:lstStyle/>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Label Encoding</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Encoded categorical positions into numerical labels using </a:t>
            </a: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StringIndexer</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p>
          <a:p>
            <a:pPr marL="1143000" lvl="2" indent="-228600"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Defender → 2, Midfielder → 1, Forward → 0.</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Class Imbalance Handling</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Applied </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oversampling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for minority class (Forwards &amp;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MidFielders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Applied </a:t>
            </a: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undersampling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for majority class (Defenders).</a:t>
            </a:r>
          </a:p>
          <a:p>
            <a:pPr algn="l"/>
            <a:endParaRPr lang="en-US" b="1"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Add Class Weights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lvl="1"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Address class imbalance by assigning weights to each class, ensuring the model pays appropriate attention to minority classes.</a:t>
            </a:r>
          </a:p>
          <a:p>
            <a:pPr lvl="1"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Calculated class weights based on the inverse frequency of each class.</a:t>
            </a:r>
          </a:p>
          <a:p>
            <a:pPr lvl="1"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Assigned higher weights to underrepresented classes to mitigate bias.</a:t>
            </a:r>
          </a:p>
          <a:p>
            <a:pPr algn="l"/>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l"/>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156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0918-9043-B13A-1D0E-263D2A1E5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0C825-B465-C07F-D65C-0464F71712F6}"/>
              </a:ext>
            </a:extLst>
          </p:cNvPr>
          <p:cNvSpPr>
            <a:spLocks noGrp="1"/>
          </p:cNvSpPr>
          <p:nvPr>
            <p:ph type="ctrTitle"/>
          </p:nvPr>
        </p:nvSpPr>
        <p:spPr>
          <a:xfrm>
            <a:off x="1524000" y="0"/>
            <a:ext cx="9144000" cy="881743"/>
          </a:xfrm>
        </p:spPr>
        <p:txBody>
          <a:bodyPr>
            <a:normAutofit/>
          </a:bodyPr>
          <a:lstStyle/>
          <a:p>
            <a:pPr algn="l"/>
            <a:r>
              <a:rPr lang="en-US" sz="4000" b="1" i="0" u="none" strike="noStrike" dirty="0">
                <a:solidFill>
                  <a:srgbClr val="000000"/>
                </a:solidFill>
                <a:effectLst/>
              </a:rPr>
              <a:t>Final Dataset Preparation</a:t>
            </a:r>
          </a:p>
        </p:txBody>
      </p:sp>
      <p:sp>
        <p:nvSpPr>
          <p:cNvPr id="3" name="Subtitle 2">
            <a:extLst>
              <a:ext uri="{FF2B5EF4-FFF2-40B4-BE49-F238E27FC236}">
                <a16:creationId xmlns:a16="http://schemas.microsoft.com/office/drawing/2014/main" id="{C612922F-1F38-81EF-6D74-70146F26E1EB}"/>
              </a:ext>
            </a:extLst>
          </p:cNvPr>
          <p:cNvSpPr>
            <a:spLocks noGrp="1"/>
          </p:cNvSpPr>
          <p:nvPr>
            <p:ph type="subTitle" idx="1"/>
          </p:nvPr>
        </p:nvSpPr>
        <p:spPr>
          <a:xfrm>
            <a:off x="1712686" y="881743"/>
            <a:ext cx="8955314" cy="5442858"/>
          </a:xfrm>
        </p:spPr>
        <p:txBody>
          <a:bodyPr>
            <a:normAutofit/>
          </a:bodyPr>
          <a:lstStyle/>
          <a:p>
            <a:pPr marL="285750" indent="-285750" algn="l">
              <a:buFont typeface="Arial" panose="020B0604020202020204" pitchFamily="34" charset="0"/>
              <a:buChar char="•"/>
            </a:pPr>
            <a:r>
              <a:rPr lang="en-US" b="1" i="0" u="none" strike="noStrike" dirty="0">
                <a:solidFill>
                  <a:srgbClr val="000000"/>
                </a:solidFill>
                <a:effectLst/>
                <a:latin typeface="Times New Roman" panose="02020603050405020304" pitchFamily="18" charset="0"/>
                <a:cs typeface="Times New Roman" panose="02020603050405020304" pitchFamily="18" charset="0"/>
              </a:rPr>
              <a:t>Feature Engineering: Enhancing Player Attributes</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dirty="0">
              <a:solidFill>
                <a:srgbClr val="000000"/>
              </a:solidFill>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Developed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defense_strength</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by summing defending,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defending_standing_tackle</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and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defending_sliding_tackle</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to quantify defensive capabilities.</a:t>
            </a:r>
          </a:p>
          <a:p>
            <a:pPr marL="742950" lvl="1" indent="-285750"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Calculated </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attack_to_defense_ratio</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as the ratio of combined shooting and passing to defending, providing insight into offensive versus defensive skills.</a:t>
            </a:r>
          </a:p>
          <a:p>
            <a:pPr algn="l">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Feature Vectorization</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Combined selected features into a single vector using </a:t>
            </a:r>
            <a:r>
              <a:rPr lang="en-US" sz="2000" b="1" i="0" u="none" strike="noStrike" dirty="0" err="1">
                <a:solidFill>
                  <a:srgbClr val="000000"/>
                </a:solidFill>
                <a:effectLst/>
                <a:latin typeface="Times New Roman" panose="02020603050405020304" pitchFamily="18" charset="0"/>
                <a:cs typeface="Times New Roman" panose="02020603050405020304" pitchFamily="18" charset="0"/>
              </a:rPr>
              <a:t>VectorAssembler</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for PySpark modeling.</a:t>
            </a:r>
          </a:p>
          <a:p>
            <a:pPr algn="l">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Final Dataset</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Dataset ready for training with:</a:t>
            </a:r>
          </a:p>
          <a:p>
            <a:pPr marL="1143000" lvl="2" indent="-228600" algn="l">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21</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features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a:p>
            <a:pPr marL="1143000" lvl="2" indent="-228600" algn="l">
              <a:buFont typeface="Arial" panose="020B0604020202020204" pitchFamily="34" charset="0"/>
              <a:buChar char="•"/>
            </a:pPr>
            <a:r>
              <a:rPr lang="en-US" sz="2000" b="1" i="0" u="none" strike="noStrike" dirty="0">
                <a:solidFill>
                  <a:srgbClr val="000000"/>
                </a:solidFill>
                <a:effectLst/>
                <a:latin typeface="Times New Roman" panose="02020603050405020304" pitchFamily="18" charset="0"/>
                <a:cs typeface="Times New Roman" panose="02020603050405020304" pitchFamily="18" charset="0"/>
              </a:rPr>
              <a:t>3 position classes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(balanced).</a:t>
            </a:r>
          </a:p>
          <a:p>
            <a:pPr marL="1143000" lvl="2" indent="-228600"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Scaled and normalized for model input.</a:t>
            </a:r>
          </a:p>
        </p:txBody>
      </p:sp>
    </p:spTree>
    <p:extLst>
      <p:ext uri="{BB962C8B-B14F-4D97-AF65-F5344CB8AC3E}">
        <p14:creationId xmlns:p14="http://schemas.microsoft.com/office/powerpoint/2010/main" val="3882102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553E3-74C6-C903-93DC-54D59B1D3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3A9D81-953C-119B-7BC6-70CE6535A93F}"/>
              </a:ext>
            </a:extLst>
          </p:cNvPr>
          <p:cNvSpPr>
            <a:spLocks noGrp="1"/>
          </p:cNvSpPr>
          <p:nvPr>
            <p:ph type="ctrTitle"/>
          </p:nvPr>
        </p:nvSpPr>
        <p:spPr>
          <a:xfrm>
            <a:off x="1524000" y="0"/>
            <a:ext cx="9144000" cy="881743"/>
          </a:xfrm>
        </p:spPr>
        <p:txBody>
          <a:bodyPr>
            <a:normAutofit fontScale="90000"/>
          </a:bodyPr>
          <a:lstStyle/>
          <a:p>
            <a:pPr algn="l"/>
            <a:r>
              <a:rPr lang="en-US" sz="4000" b="1" i="0" u="none" strike="noStrike" dirty="0">
                <a:solidFill>
                  <a:srgbClr val="000000"/>
                </a:solidFill>
                <a:effectLst/>
              </a:rPr>
              <a:t>Model Selection and Training Pipeline</a:t>
            </a:r>
          </a:p>
        </p:txBody>
      </p:sp>
      <p:sp>
        <p:nvSpPr>
          <p:cNvPr id="3" name="Subtitle 2">
            <a:extLst>
              <a:ext uri="{FF2B5EF4-FFF2-40B4-BE49-F238E27FC236}">
                <a16:creationId xmlns:a16="http://schemas.microsoft.com/office/drawing/2014/main" id="{CCE6BBCA-FCF8-359C-B5D1-12C7ECC971C1}"/>
              </a:ext>
            </a:extLst>
          </p:cNvPr>
          <p:cNvSpPr>
            <a:spLocks noGrp="1"/>
          </p:cNvSpPr>
          <p:nvPr>
            <p:ph type="subTitle" idx="1"/>
          </p:nvPr>
        </p:nvSpPr>
        <p:spPr>
          <a:xfrm>
            <a:off x="1886856" y="881743"/>
            <a:ext cx="8781143" cy="5442858"/>
          </a:xfrm>
        </p:spPr>
        <p:txBody>
          <a:bodyPr>
            <a:normAutofit/>
          </a:bodyPr>
          <a:lstStyle/>
          <a:p>
            <a:pPr algn="l"/>
            <a:endParaRPr lang="en-US" sz="2000" b="1"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1. Model Selection</a:t>
            </a:r>
          </a:p>
          <a:p>
            <a:pPr lvl="1"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Random Forest Classifier</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chosen for:</a:t>
            </a:r>
          </a:p>
          <a:p>
            <a:pPr marL="1200150" lvl="2" indent="-285750"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Multi-class Classification</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Handles Defender, Midfielder, and Forward labels.</a:t>
            </a:r>
          </a:p>
          <a:p>
            <a:pPr marL="1200150" lvl="2" indent="-285750"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Scalability</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Efficient with large datasets and distributed processing.</a:t>
            </a:r>
          </a:p>
          <a:p>
            <a:pPr marL="1200150" lvl="2" indent="-285750"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Robustness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Reduces overfitting by aggregating results across multiple trees.</a:t>
            </a:r>
          </a:p>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2. Pipeline Construction</a:t>
            </a:r>
          </a:p>
          <a:p>
            <a:pPr lvl="1"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Built using </a:t>
            </a: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PySpark’s</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 </a:t>
            </a: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MLlib</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to handle large data volumes.</a:t>
            </a:r>
          </a:p>
          <a:p>
            <a:pPr lvl="1"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Steps:</a:t>
            </a:r>
          </a:p>
          <a:p>
            <a:pPr marL="1200150" lvl="2" indent="-285750" algn="l">
              <a:buFont typeface="Arial" panose="020B0604020202020204" pitchFamily="34" charset="0"/>
              <a:buChar char="•"/>
            </a:pP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VectorAssembler</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Combined </a:t>
            </a:r>
            <a:r>
              <a:rPr lang="en-US" sz="1800" dirty="0">
                <a:solidFill>
                  <a:srgbClr val="000000"/>
                </a:solidFill>
                <a:latin typeface="Times New Roman" panose="02020603050405020304" pitchFamily="18" charset="0"/>
                <a:cs typeface="Times New Roman" panose="02020603050405020304" pitchFamily="18" charset="0"/>
              </a:rPr>
              <a:t>21</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selected features into a single feature vector.</a:t>
            </a:r>
          </a:p>
          <a:p>
            <a:pPr marL="1200150" lvl="2" indent="-285750"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Label Encoding</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Used </a:t>
            </a:r>
            <a:r>
              <a:rPr lang="en-US" sz="1800" b="1" i="0" u="none" strike="noStrike" dirty="0" err="1">
                <a:solidFill>
                  <a:srgbClr val="000000"/>
                </a:solidFill>
                <a:effectLst/>
                <a:latin typeface="Times New Roman" panose="02020603050405020304" pitchFamily="18" charset="0"/>
                <a:cs typeface="Times New Roman" panose="02020603050405020304" pitchFamily="18" charset="0"/>
              </a:rPr>
              <a:t>StringIndexer</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to convert position labels (Defender, Midfielder, Forward) into numerical indices.</a:t>
            </a:r>
          </a:p>
        </p:txBody>
      </p:sp>
    </p:spTree>
    <p:extLst>
      <p:ext uri="{BB962C8B-B14F-4D97-AF65-F5344CB8AC3E}">
        <p14:creationId xmlns:p14="http://schemas.microsoft.com/office/powerpoint/2010/main" val="46181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7DAE9-1F48-DC3C-BAFE-5E1DF7272B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277B7-60B3-BEED-48D7-D0EAAEE284CB}"/>
              </a:ext>
            </a:extLst>
          </p:cNvPr>
          <p:cNvSpPr>
            <a:spLocks noGrp="1"/>
          </p:cNvSpPr>
          <p:nvPr>
            <p:ph type="ctrTitle"/>
          </p:nvPr>
        </p:nvSpPr>
        <p:spPr>
          <a:xfrm>
            <a:off x="1524000" y="0"/>
            <a:ext cx="9144000" cy="881743"/>
          </a:xfrm>
        </p:spPr>
        <p:txBody>
          <a:bodyPr>
            <a:noAutofit/>
          </a:bodyPr>
          <a:lstStyle/>
          <a:p>
            <a:br>
              <a:rPr lang="en-US" sz="2800" b="1" i="0" u="none" strike="noStrike" dirty="0">
                <a:solidFill>
                  <a:srgbClr val="000000"/>
                </a:solidFill>
                <a:effectLst/>
              </a:rPr>
            </a:br>
            <a:endParaRPr lang="en-US" sz="2800" dirty="0"/>
          </a:p>
        </p:txBody>
      </p:sp>
      <p:sp>
        <p:nvSpPr>
          <p:cNvPr id="3" name="Subtitle 2">
            <a:extLst>
              <a:ext uri="{FF2B5EF4-FFF2-40B4-BE49-F238E27FC236}">
                <a16:creationId xmlns:a16="http://schemas.microsoft.com/office/drawing/2014/main" id="{1B43919A-4783-6A4E-E00C-46FCCD190B20}"/>
              </a:ext>
            </a:extLst>
          </p:cNvPr>
          <p:cNvSpPr>
            <a:spLocks noGrp="1"/>
          </p:cNvSpPr>
          <p:nvPr>
            <p:ph type="subTitle" idx="1"/>
          </p:nvPr>
        </p:nvSpPr>
        <p:spPr>
          <a:xfrm>
            <a:off x="1814286" y="881743"/>
            <a:ext cx="8853714" cy="5442858"/>
          </a:xfrm>
        </p:spPr>
        <p:txBody>
          <a:bodyPr>
            <a:normAutofit/>
          </a:bodyPr>
          <a:lstStyle/>
          <a:p>
            <a:r>
              <a:rPr lang="en-US" sz="2000" b="1" dirty="0">
                <a:solidFill>
                  <a:srgbClr val="000000"/>
                </a:solidFill>
                <a:latin typeface="Times New Roman" panose="02020603050405020304" pitchFamily="18" charset="0"/>
                <a:cs typeface="Times New Roman" panose="02020603050405020304" pitchFamily="18" charset="0"/>
              </a:rPr>
              <a:t>3. Dataset Preparation</a:t>
            </a:r>
          </a:p>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Split dataset into </a:t>
            </a:r>
            <a:r>
              <a:rPr lang="en-US" sz="2000" b="1" dirty="0">
                <a:solidFill>
                  <a:srgbClr val="000000"/>
                </a:solidFill>
                <a:latin typeface="Times New Roman" panose="02020603050405020304" pitchFamily="18" charset="0"/>
                <a:cs typeface="Times New Roman" panose="02020603050405020304" pitchFamily="18" charset="0"/>
              </a:rPr>
              <a:t>70% training</a:t>
            </a:r>
            <a:r>
              <a:rPr lang="en-US" sz="2000" dirty="0">
                <a:solidFill>
                  <a:srgbClr val="000000"/>
                </a:solidFill>
                <a:latin typeface="Times New Roman" panose="02020603050405020304" pitchFamily="18" charset="0"/>
                <a:cs typeface="Times New Roman" panose="02020603050405020304" pitchFamily="18" charset="0"/>
              </a:rPr>
              <a:t> and </a:t>
            </a:r>
            <a:r>
              <a:rPr lang="en-US" sz="2000" b="1" dirty="0">
                <a:solidFill>
                  <a:srgbClr val="000000"/>
                </a:solidFill>
                <a:latin typeface="Times New Roman" panose="02020603050405020304" pitchFamily="18" charset="0"/>
                <a:cs typeface="Times New Roman" panose="02020603050405020304" pitchFamily="18" charset="0"/>
              </a:rPr>
              <a:t>30% testing</a:t>
            </a:r>
            <a:r>
              <a:rPr lang="en-US" sz="2000" dirty="0">
                <a:solidFill>
                  <a:srgbClr val="000000"/>
                </a:solidFill>
                <a:latin typeface="Times New Roman" panose="02020603050405020304" pitchFamily="18" charset="0"/>
                <a:cs typeface="Times New Roman" panose="02020603050405020304" pitchFamily="18" charset="0"/>
              </a:rPr>
              <a:t> to ensure model validation.</a:t>
            </a:r>
          </a:p>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Ensured balanced class distribution through </a:t>
            </a:r>
            <a:r>
              <a:rPr lang="en-US" sz="2000" b="1" dirty="0">
                <a:solidFill>
                  <a:srgbClr val="000000"/>
                </a:solidFill>
                <a:latin typeface="Times New Roman" panose="02020603050405020304" pitchFamily="18" charset="0"/>
                <a:cs typeface="Times New Roman" panose="02020603050405020304" pitchFamily="18" charset="0"/>
              </a:rPr>
              <a:t>oversampling and </a:t>
            </a:r>
            <a:r>
              <a:rPr lang="en-US" sz="2000" b="1" dirty="0" err="1">
                <a:solidFill>
                  <a:srgbClr val="000000"/>
                </a:solidFill>
                <a:latin typeface="Times New Roman" panose="02020603050405020304" pitchFamily="18" charset="0"/>
                <a:cs typeface="Times New Roman" panose="02020603050405020304" pitchFamily="18" charset="0"/>
              </a:rPr>
              <a:t>undersampling</a:t>
            </a:r>
            <a:r>
              <a:rPr lang="en-US" sz="2000" b="1" dirty="0">
                <a:solidFill>
                  <a:srgbClr val="000000"/>
                </a:solidFill>
                <a:latin typeface="Times New Roman" panose="02020603050405020304" pitchFamily="18" charset="0"/>
                <a:cs typeface="Times New Roman" panose="02020603050405020304" pitchFamily="18" charset="0"/>
              </a:rPr>
              <a:t> techniques</a:t>
            </a:r>
            <a:r>
              <a:rPr lang="en-US" sz="2000" dirty="0">
                <a:solidFill>
                  <a:srgbClr val="000000"/>
                </a:solidFill>
                <a:latin typeface="Times New Roman" panose="02020603050405020304" pitchFamily="18" charset="0"/>
                <a:cs typeface="Times New Roman" panose="02020603050405020304" pitchFamily="18" charset="0"/>
              </a:rPr>
              <a:t>.</a:t>
            </a:r>
          </a:p>
          <a:p>
            <a:pPr algn="l"/>
            <a:r>
              <a:rPr lang="en-US" sz="2000" b="1" dirty="0">
                <a:solidFill>
                  <a:srgbClr val="000000"/>
                </a:solidFill>
                <a:latin typeface="Times New Roman" panose="02020603050405020304" pitchFamily="18" charset="0"/>
                <a:cs typeface="Times New Roman" panose="02020603050405020304" pitchFamily="18" charset="0"/>
              </a:rPr>
              <a:t>4</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Training</a:t>
            </a:r>
          </a:p>
          <a:p>
            <a:pPr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Utilized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balanced training data</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after oversampling/</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undersampling</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for better classification performance.</a:t>
            </a:r>
          </a:p>
          <a:p>
            <a:pPr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Leveraged </a:t>
            </a:r>
            <a:r>
              <a:rPr lang="en-US" sz="2000" b="0" i="0" u="none" strike="noStrike" dirty="0" err="1">
                <a:solidFill>
                  <a:srgbClr val="000000"/>
                </a:solidFill>
                <a:effectLst/>
                <a:latin typeface="Times New Roman" panose="02020603050405020304" pitchFamily="18" charset="0"/>
                <a:cs typeface="Times New Roman" panose="02020603050405020304" pitchFamily="18" charset="0"/>
              </a:rPr>
              <a:t>PySpark’s</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 distributed computing to process the large dataset efficiently.</a:t>
            </a:r>
          </a:p>
          <a:p>
            <a:pPr algn="l"/>
            <a:r>
              <a:rPr lang="en-US" sz="2000" b="1" dirty="0">
                <a:solidFill>
                  <a:srgbClr val="000000"/>
                </a:solidFill>
                <a:latin typeface="Times New Roman" panose="02020603050405020304" pitchFamily="18" charset="0"/>
                <a:cs typeface="Times New Roman" panose="02020603050405020304" pitchFamily="18" charset="0"/>
              </a:rPr>
              <a:t>5</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 Feature Importance</a:t>
            </a:r>
          </a:p>
          <a:p>
            <a:pPr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Random Forest model identified the most critical features influencing position prediction:</a:t>
            </a:r>
          </a:p>
          <a:p>
            <a:pPr marL="742950" lvl="1" indent="-285750" algn="l">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Top features: </a:t>
            </a:r>
            <a:r>
              <a:rPr lang="en-US" sz="2000" b="1" i="0" u="none" strike="noStrike" dirty="0">
                <a:solidFill>
                  <a:srgbClr val="000000"/>
                </a:solidFill>
                <a:effectLst/>
                <a:latin typeface="Times New Roman" panose="02020603050405020304" pitchFamily="18" charset="0"/>
                <a:cs typeface="Times New Roman" panose="02020603050405020304" pitchFamily="18" charset="0"/>
              </a:rPr>
              <a:t>Pace, Passing, Defending, Shooting, Stamina</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24516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94361-A7F4-823D-7E02-7BD776FC18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EAE54-D30D-B375-9024-F6E1F378A7BE}"/>
              </a:ext>
            </a:extLst>
          </p:cNvPr>
          <p:cNvSpPr>
            <a:spLocks noGrp="1"/>
          </p:cNvSpPr>
          <p:nvPr>
            <p:ph type="ctrTitle"/>
          </p:nvPr>
        </p:nvSpPr>
        <p:spPr>
          <a:xfrm>
            <a:off x="1524000" y="0"/>
            <a:ext cx="9144000" cy="881743"/>
          </a:xfrm>
        </p:spPr>
        <p:txBody>
          <a:bodyPr>
            <a:normAutofit fontScale="90000"/>
          </a:bodyPr>
          <a:lstStyle/>
          <a:p>
            <a:r>
              <a:rPr lang="en-US" sz="2800" b="1" i="0" u="none" strike="noStrike" dirty="0">
                <a:solidFill>
                  <a:srgbClr val="000000"/>
                </a:solidFill>
                <a:effectLst/>
              </a:rPr>
              <a:t>Evaluation and Results</a:t>
            </a:r>
            <a:br>
              <a:rPr lang="en-US" sz="2800" b="1" i="0" u="none" strike="noStrike" dirty="0">
                <a:solidFill>
                  <a:srgbClr val="000000"/>
                </a:solidFill>
                <a:effectLst/>
              </a:rPr>
            </a:br>
            <a:endParaRPr lang="en-US" sz="2800" dirty="0"/>
          </a:p>
        </p:txBody>
      </p:sp>
      <p:sp>
        <p:nvSpPr>
          <p:cNvPr id="3" name="Subtitle 2">
            <a:extLst>
              <a:ext uri="{FF2B5EF4-FFF2-40B4-BE49-F238E27FC236}">
                <a16:creationId xmlns:a16="http://schemas.microsoft.com/office/drawing/2014/main" id="{DF256CE5-3DD4-3EFA-29B3-5F1653D2E665}"/>
              </a:ext>
            </a:extLst>
          </p:cNvPr>
          <p:cNvSpPr>
            <a:spLocks noGrp="1"/>
          </p:cNvSpPr>
          <p:nvPr>
            <p:ph type="subTitle" idx="1"/>
          </p:nvPr>
        </p:nvSpPr>
        <p:spPr>
          <a:xfrm>
            <a:off x="1785256" y="881743"/>
            <a:ext cx="8882743" cy="5442858"/>
          </a:xfrm>
        </p:spPr>
        <p:txBody>
          <a:bodyPr>
            <a:noAutofit/>
          </a:bodyPr>
          <a:lstStyle/>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Evaluation and Results</a:t>
            </a:r>
          </a:p>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1. Evaluation Metrics</a:t>
            </a:r>
          </a:p>
          <a:p>
            <a:pPr lvl="1"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Accuracy</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Achieved </a:t>
            </a:r>
            <a:r>
              <a:rPr lang="en-US" sz="1800" b="1" i="0" u="none" strike="noStrike" dirty="0">
                <a:solidFill>
                  <a:srgbClr val="000000"/>
                </a:solidFill>
                <a:effectLst/>
                <a:latin typeface="Times New Roman" panose="02020603050405020304" pitchFamily="18" charset="0"/>
                <a:cs typeface="Times New Roman" panose="02020603050405020304" pitchFamily="18" charset="0"/>
              </a:rPr>
              <a:t>82%</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accuracy in predicting player positions.</a:t>
            </a:r>
          </a:p>
          <a:p>
            <a:pPr lvl="1"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Confusion Matrix</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a:t>
            </a:r>
          </a:p>
          <a:p>
            <a:pPr marL="1200150" lvl="2" indent="-285750"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Defenders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High classification accuracy with most true positives.</a:t>
            </a:r>
          </a:p>
          <a:p>
            <a:pPr marL="1200150" lvl="2" indent="-285750"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Midfielders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Balanced performance.</a:t>
            </a:r>
          </a:p>
          <a:p>
            <a:pPr marL="1200150" lvl="2" indent="-285750" algn="l">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Forwards</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Improved performance after addressing class imbalance.</a:t>
            </a:r>
          </a:p>
          <a:p>
            <a:pPr algn="l"/>
            <a:r>
              <a:rPr lang="en-US" sz="2000" b="1" i="0" u="none" strike="noStrike" dirty="0">
                <a:solidFill>
                  <a:srgbClr val="000000"/>
                </a:solidFill>
                <a:effectLst/>
                <a:latin typeface="Times New Roman" panose="02020603050405020304" pitchFamily="18" charset="0"/>
                <a:cs typeface="Times New Roman" panose="02020603050405020304" pitchFamily="18" charset="0"/>
              </a:rPr>
              <a:t>2. Results</a:t>
            </a:r>
          </a:p>
          <a:p>
            <a:pPr lvl="1" algn="l">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Model performance across the three classes:</a:t>
            </a:r>
          </a:p>
          <a:p>
            <a:pPr marL="1200150" lvl="2" indent="-285750" algn="l">
              <a:buFont typeface="Arial" panose="020B0604020202020204" pitchFamily="34" charset="0"/>
              <a:buChar char="•"/>
            </a:pPr>
            <a:r>
              <a:rPr lang="en-US" sz="1800" b="1" i="0" u="none" strike="noStrike" dirty="0">
                <a:solidFill>
                  <a:schemeClr val="tx1"/>
                </a:solidFill>
                <a:effectLst/>
                <a:latin typeface="Times New Roman" panose="02020603050405020304" pitchFamily="18" charset="0"/>
                <a:cs typeface="Times New Roman" panose="02020603050405020304" pitchFamily="18" charset="0"/>
              </a:rPr>
              <a:t>Defender</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Precision = </a:t>
            </a:r>
            <a:r>
              <a:rPr lang="en-US" sz="1800" dirty="0">
                <a:solidFill>
                  <a:schemeClr val="tx1"/>
                </a:solidFill>
                <a:latin typeface="Times New Roman" panose="02020603050405020304" pitchFamily="18" charset="0"/>
                <a:cs typeface="Times New Roman" panose="02020603050405020304" pitchFamily="18" charset="0"/>
              </a:rPr>
              <a:t>83.68%</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Recall =</a:t>
            </a:r>
            <a:r>
              <a:rPr lang="en-US" sz="1800" dirty="0">
                <a:solidFill>
                  <a:schemeClr val="tx1"/>
                </a:solidFill>
                <a:latin typeface="Times New Roman" panose="02020603050405020304" pitchFamily="18" charset="0"/>
                <a:cs typeface="Times New Roman" panose="02020603050405020304" pitchFamily="18" charset="0"/>
              </a:rPr>
              <a:t> 82.12% </a:t>
            </a:r>
          </a:p>
          <a:p>
            <a:pPr marL="1200150" lvl="2" indent="-285750" algn="l">
              <a:buFont typeface="Arial" panose="020B0604020202020204" pitchFamily="34" charset="0"/>
              <a:buChar char="•"/>
            </a:pPr>
            <a:r>
              <a:rPr lang="en-US" sz="1800" b="1" i="0" u="none" strike="noStrike" dirty="0">
                <a:solidFill>
                  <a:schemeClr val="tx1"/>
                </a:solidFill>
                <a:effectLst/>
                <a:latin typeface="Times New Roman" panose="02020603050405020304" pitchFamily="18" charset="0"/>
                <a:cs typeface="Times New Roman" panose="02020603050405020304" pitchFamily="18" charset="0"/>
              </a:rPr>
              <a:t>Midfielder</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Precision = </a:t>
            </a:r>
            <a:r>
              <a:rPr lang="en-US" sz="1800" dirty="0">
                <a:solidFill>
                  <a:schemeClr val="tx1"/>
                </a:solidFill>
                <a:latin typeface="Times New Roman" panose="02020603050405020304" pitchFamily="18" charset="0"/>
                <a:cs typeface="Times New Roman" panose="02020603050405020304" pitchFamily="18" charset="0"/>
              </a:rPr>
              <a:t> = 95.72%,</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Recall = </a:t>
            </a:r>
            <a:r>
              <a:rPr lang="en-US" sz="1800" dirty="0">
                <a:solidFill>
                  <a:schemeClr val="tx1"/>
                </a:solidFill>
                <a:latin typeface="Times New Roman" panose="02020603050405020304" pitchFamily="18" charset="0"/>
                <a:cs typeface="Times New Roman" panose="02020603050405020304" pitchFamily="18" charset="0"/>
              </a:rPr>
              <a:t> 95.70%</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p>
            <a:pPr marL="1200150" lvl="2" indent="-285750" algn="l">
              <a:buFont typeface="Arial" panose="020B0604020202020204" pitchFamily="34" charset="0"/>
              <a:buChar char="•"/>
            </a:pPr>
            <a:r>
              <a:rPr lang="en-US" sz="1800" b="1" i="0" u="none" strike="noStrike" dirty="0">
                <a:solidFill>
                  <a:schemeClr val="tx1"/>
                </a:solidFill>
                <a:effectLst/>
                <a:latin typeface="Times New Roman" panose="02020603050405020304" pitchFamily="18" charset="0"/>
                <a:cs typeface="Times New Roman" panose="02020603050405020304" pitchFamily="18" charset="0"/>
              </a:rPr>
              <a:t>Forward</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Precision = </a:t>
            </a:r>
            <a:r>
              <a:rPr lang="en-US" sz="1800" dirty="0">
                <a:solidFill>
                  <a:schemeClr val="tx1"/>
                </a:solidFill>
                <a:latin typeface="Times New Roman" panose="02020603050405020304" pitchFamily="18" charset="0"/>
                <a:cs typeface="Times New Roman" panose="02020603050405020304" pitchFamily="18" charset="0"/>
              </a:rPr>
              <a:t>89.80</a:t>
            </a:r>
            <a:r>
              <a:rPr lang="en-US" sz="1800" b="1" i="0" u="none" strike="noStrike" dirty="0">
                <a:solidFill>
                  <a:schemeClr val="tx1"/>
                </a:solidFill>
                <a:effectLst/>
                <a:latin typeface="Times New Roman" panose="02020603050405020304" pitchFamily="18" charset="0"/>
                <a:cs typeface="Times New Roman" panose="02020603050405020304" pitchFamily="18" charset="0"/>
              </a:rPr>
              <a:t>%</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 Recall = </a:t>
            </a:r>
            <a:r>
              <a:rPr lang="en-US" sz="1800" dirty="0">
                <a:solidFill>
                  <a:schemeClr val="tx1"/>
                </a:solidFill>
                <a:latin typeface="Times New Roman" panose="02020603050405020304" pitchFamily="18" charset="0"/>
                <a:cs typeface="Times New Roman" panose="02020603050405020304" pitchFamily="18" charset="0"/>
              </a:rPr>
              <a:t> 85.88</a:t>
            </a:r>
            <a:r>
              <a:rPr lang="en-US" sz="1800" b="1" i="0" u="none" strike="noStrike" dirty="0">
                <a:solidFill>
                  <a:schemeClr val="tx1"/>
                </a:solidFill>
                <a:effectLst/>
                <a:latin typeface="Times New Roman" panose="02020603050405020304" pitchFamily="18" charset="0"/>
                <a:cs typeface="Times New Roman" panose="02020603050405020304" pitchFamily="18" charset="0"/>
              </a:rPr>
              <a:t>%</a:t>
            </a:r>
          </a:p>
          <a:p>
            <a:pPr marL="742950" lvl="1" indent="-285750" algn="l">
              <a:buFont typeface="Arial" panose="020B0604020202020204" pitchFamily="34" charset="0"/>
              <a:buChar char="•"/>
            </a:pPr>
            <a:endParaRPr lang="en-US" sz="2000" b="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583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108685-0894-400E-9013-FC0205E39938}"/>
              </a:ext>
            </a:extLst>
          </p:cNvPr>
          <p:cNvSpPr>
            <a:spLocks noGrp="1"/>
          </p:cNvSpPr>
          <p:nvPr>
            <p:ph idx="1"/>
          </p:nvPr>
        </p:nvSpPr>
        <p:spPr>
          <a:xfrm>
            <a:off x="2589212" y="333829"/>
            <a:ext cx="8915400" cy="5577393"/>
          </a:xfrm>
        </p:spPr>
        <p:txBody>
          <a:bodyPr>
            <a:normAutofit/>
          </a:bodyPr>
          <a:lstStyle/>
          <a:p>
            <a:r>
              <a:rPr lang="en-US" sz="2000" b="1" dirty="0">
                <a:solidFill>
                  <a:srgbClr val="000000"/>
                </a:solidFill>
                <a:latin typeface="Times New Roman" panose="02020603050405020304" pitchFamily="18" charset="0"/>
                <a:cs typeface="Times New Roman" panose="02020603050405020304" pitchFamily="18" charset="0"/>
              </a:rPr>
              <a:t>3. Insights</a:t>
            </a:r>
          </a:p>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The </a:t>
            </a:r>
            <a:r>
              <a:rPr lang="en-US" sz="2000" b="1" dirty="0">
                <a:solidFill>
                  <a:srgbClr val="000000"/>
                </a:solidFill>
                <a:latin typeface="Times New Roman" panose="02020603050405020304" pitchFamily="18" charset="0"/>
                <a:cs typeface="Times New Roman" panose="02020603050405020304" pitchFamily="18" charset="0"/>
              </a:rPr>
              <a:t>Random Forest Classifier</a:t>
            </a:r>
            <a:r>
              <a:rPr lang="en-US" sz="2000" dirty="0">
                <a:solidFill>
                  <a:srgbClr val="000000"/>
                </a:solidFill>
                <a:latin typeface="Times New Roman" panose="02020603050405020304" pitchFamily="18" charset="0"/>
                <a:cs typeface="Times New Roman" panose="02020603050405020304" pitchFamily="18" charset="0"/>
              </a:rPr>
              <a:t> showed strong differentiation across positions, especially for Defenders and Forwards.</a:t>
            </a:r>
          </a:p>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Addressed class imbalance through </a:t>
            </a:r>
            <a:r>
              <a:rPr lang="en-US" sz="2000" b="1" dirty="0">
                <a:solidFill>
                  <a:srgbClr val="000000"/>
                </a:solidFill>
                <a:latin typeface="Times New Roman" panose="02020603050405020304" pitchFamily="18" charset="0"/>
                <a:cs typeface="Times New Roman" panose="02020603050405020304" pitchFamily="18" charset="0"/>
              </a:rPr>
              <a:t>oversampling and </a:t>
            </a:r>
            <a:r>
              <a:rPr lang="en-US" sz="2000" b="1" dirty="0" err="1">
                <a:solidFill>
                  <a:srgbClr val="000000"/>
                </a:solidFill>
                <a:latin typeface="Times New Roman" panose="02020603050405020304" pitchFamily="18" charset="0"/>
                <a:cs typeface="Times New Roman" panose="02020603050405020304" pitchFamily="18" charset="0"/>
              </a:rPr>
              <a:t>undersampling</a:t>
            </a:r>
            <a:r>
              <a:rPr lang="en-US" sz="2000" dirty="0">
                <a:solidFill>
                  <a:srgbClr val="000000"/>
                </a:solidFill>
                <a:latin typeface="Times New Roman" panose="02020603050405020304" pitchFamily="18" charset="0"/>
                <a:cs typeface="Times New Roman" panose="02020603050405020304" pitchFamily="18" charset="0"/>
              </a:rPr>
              <a:t>, ensuring fair predictions for the minority class.</a:t>
            </a:r>
          </a:p>
          <a:p>
            <a:r>
              <a:rPr lang="en-US" sz="2000" b="1" dirty="0">
                <a:solidFill>
                  <a:srgbClr val="000000"/>
                </a:solidFill>
                <a:latin typeface="Times New Roman" panose="02020603050405020304" pitchFamily="18" charset="0"/>
                <a:cs typeface="Times New Roman" panose="02020603050405020304" pitchFamily="18" charset="0"/>
              </a:rPr>
              <a:t>4. Feature Impact</a:t>
            </a:r>
          </a:p>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Most influential features in position prediction:</a:t>
            </a:r>
          </a:p>
          <a:p>
            <a:pPr lvl="1">
              <a:buFont typeface="Arial" panose="020B0604020202020204" pitchFamily="34" charset="0"/>
              <a:buChar char="•"/>
            </a:pPr>
            <a:r>
              <a:rPr lang="en-US" sz="2000" b="1" dirty="0">
                <a:solidFill>
                  <a:srgbClr val="000000"/>
                </a:solidFill>
                <a:latin typeface="Times New Roman" panose="02020603050405020304" pitchFamily="18" charset="0"/>
                <a:cs typeface="Times New Roman" panose="02020603050405020304" pitchFamily="18" charset="0"/>
              </a:rPr>
              <a:t>Pace</a:t>
            </a:r>
            <a:r>
              <a:rPr lang="en-US" sz="2000"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Passing</a:t>
            </a:r>
            <a:r>
              <a:rPr lang="en-US" sz="2000"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Defending</a:t>
            </a:r>
            <a:r>
              <a:rPr lang="en-US" sz="2000" dirty="0">
                <a:solidFill>
                  <a:srgbClr val="000000"/>
                </a:solidFill>
                <a:latin typeface="Times New Roman" panose="02020603050405020304" pitchFamily="18" charset="0"/>
                <a:cs typeface="Times New Roman" panose="02020603050405020304" pitchFamily="18" charset="0"/>
              </a:rPr>
              <a:t>, </a:t>
            </a:r>
            <a:r>
              <a:rPr lang="en-US" sz="2000" b="1" dirty="0">
                <a:solidFill>
                  <a:srgbClr val="000000"/>
                </a:solidFill>
                <a:latin typeface="Times New Roman" panose="02020603050405020304" pitchFamily="18" charset="0"/>
                <a:cs typeface="Times New Roman" panose="02020603050405020304" pitchFamily="18" charset="0"/>
              </a:rPr>
              <a:t>Shooting</a:t>
            </a:r>
            <a:r>
              <a:rPr lang="en-US" sz="2000" dirty="0">
                <a:solidFill>
                  <a:srgbClr val="000000"/>
                </a:solidFill>
                <a:latin typeface="Times New Roman" panose="02020603050405020304" pitchFamily="18" charset="0"/>
                <a:cs typeface="Times New Roman" panose="02020603050405020304" pitchFamily="18" charset="0"/>
              </a:rPr>
              <a:t>, and </a:t>
            </a:r>
            <a:r>
              <a:rPr lang="en-US" sz="2000" b="1" dirty="0">
                <a:solidFill>
                  <a:srgbClr val="000000"/>
                </a:solidFill>
                <a:latin typeface="Times New Roman" panose="02020603050405020304" pitchFamily="18" charset="0"/>
                <a:cs typeface="Times New Roman" panose="02020603050405020304" pitchFamily="18" charset="0"/>
              </a:rPr>
              <a:t>Stamina</a:t>
            </a:r>
            <a:r>
              <a:rPr lang="en-US" sz="2000" dirty="0">
                <a:solidFill>
                  <a:srgbClr val="000000"/>
                </a:solidFill>
                <a:latin typeface="Times New Roman" panose="02020603050405020304" pitchFamily="18" charset="0"/>
                <a:cs typeface="Times New Roman" panose="02020603050405020304" pitchFamily="18" charset="0"/>
              </a:rPr>
              <a:t>.</a:t>
            </a:r>
          </a:p>
          <a:p>
            <a:endParaRPr lang="en-US" sz="2000" dirty="0"/>
          </a:p>
        </p:txBody>
      </p:sp>
    </p:spTree>
    <p:extLst>
      <p:ext uri="{BB962C8B-B14F-4D97-AF65-F5344CB8AC3E}">
        <p14:creationId xmlns:p14="http://schemas.microsoft.com/office/powerpoint/2010/main" val="250699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65B9-0F65-01D2-1BA9-7980A12336FC}"/>
              </a:ext>
            </a:extLst>
          </p:cNvPr>
          <p:cNvSpPr>
            <a:spLocks noGrp="1"/>
          </p:cNvSpPr>
          <p:nvPr>
            <p:ph type="ctrTitle"/>
          </p:nvPr>
        </p:nvSpPr>
        <p:spPr>
          <a:xfrm>
            <a:off x="1524000" y="0"/>
            <a:ext cx="9144000" cy="881743"/>
          </a:xfrm>
        </p:spPr>
        <p:txBody>
          <a:bodyPr>
            <a:normAutofit/>
          </a:bodyPr>
          <a:lstStyle/>
          <a:p>
            <a:r>
              <a:rPr lang="en-US" sz="4400" dirty="0">
                <a:latin typeface="Times New Roman" panose="02020603050405020304" pitchFamily="18" charset="0"/>
                <a:cs typeface="Times New Roman" panose="02020603050405020304" pitchFamily="18" charset="0"/>
              </a:rPr>
              <a:t>Research Problem</a:t>
            </a:r>
          </a:p>
        </p:txBody>
      </p:sp>
      <p:sp>
        <p:nvSpPr>
          <p:cNvPr id="3" name="Subtitle 2">
            <a:extLst>
              <a:ext uri="{FF2B5EF4-FFF2-40B4-BE49-F238E27FC236}">
                <a16:creationId xmlns:a16="http://schemas.microsoft.com/office/drawing/2014/main" id="{177ADD5E-8532-55AF-FE27-705CAF0B021B}"/>
              </a:ext>
            </a:extLst>
          </p:cNvPr>
          <p:cNvSpPr>
            <a:spLocks noGrp="1"/>
          </p:cNvSpPr>
          <p:nvPr>
            <p:ph type="subTitle" idx="1"/>
          </p:nvPr>
        </p:nvSpPr>
        <p:spPr>
          <a:xfrm>
            <a:off x="1758462" y="1240971"/>
            <a:ext cx="8909538" cy="5083630"/>
          </a:xfrm>
        </p:spPr>
        <p:txBody>
          <a:bodyPr>
            <a:normAutofit/>
          </a:bodyPr>
          <a:lstStyle/>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Complexity of Soccer Dynamics</a:t>
            </a:r>
            <a:r>
              <a:rPr lang="en-US" sz="2000" dirty="0">
                <a:solidFill>
                  <a:schemeClr val="tx1"/>
                </a:solidFill>
                <a:latin typeface="Times New Roman" panose="02020603050405020304" pitchFamily="18" charset="0"/>
                <a:cs typeface="Times New Roman" panose="02020603050405020304" pitchFamily="18" charset="0"/>
              </a:rPr>
              <a:t>: Modern soccer involves multifaceted strategies that depend on players being optimally positioned based on their attributes.</a:t>
            </a:r>
          </a:p>
          <a:p>
            <a:pPr algn="l"/>
            <a:r>
              <a:rPr lang="en-US" sz="2000" b="1" dirty="0">
                <a:solidFill>
                  <a:schemeClr val="tx1"/>
                </a:solidFill>
                <a:latin typeface="Times New Roman" panose="02020603050405020304" pitchFamily="18" charset="0"/>
                <a:cs typeface="Times New Roman" panose="02020603050405020304" pitchFamily="18" charset="0"/>
              </a:rPr>
              <a:t>Overload of Player Data</a:t>
            </a:r>
            <a:r>
              <a:rPr lang="en-US" sz="2000" dirty="0">
                <a:solidFill>
                  <a:schemeClr val="tx1"/>
                </a:solidFill>
                <a:latin typeface="Times New Roman" panose="02020603050405020304" pitchFamily="18" charset="0"/>
                <a:cs typeface="Times New Roman" panose="02020603050405020304" pitchFamily="18" charset="0"/>
              </a:rPr>
              <a:t>: The volume of data generated for each player (e.g., pace, passing, defending skills) makes manual analysis impractical.</a:t>
            </a:r>
          </a:p>
          <a:p>
            <a:pPr algn="l"/>
            <a:r>
              <a:rPr lang="en-US" sz="2000" b="1" dirty="0">
                <a:solidFill>
                  <a:schemeClr val="tx1"/>
                </a:solidFill>
                <a:latin typeface="Times New Roman" panose="02020603050405020304" pitchFamily="18" charset="0"/>
                <a:cs typeface="Times New Roman" panose="02020603050405020304" pitchFamily="18" charset="0"/>
              </a:rPr>
              <a:t>Inconsistent Decision-Making</a:t>
            </a:r>
            <a:r>
              <a:rPr lang="en-US" sz="2000" dirty="0">
                <a:solidFill>
                  <a:schemeClr val="tx1"/>
                </a:solidFill>
                <a:latin typeface="Times New Roman" panose="02020603050405020304" pitchFamily="18" charset="0"/>
                <a:cs typeface="Times New Roman" panose="02020603050405020304" pitchFamily="18" charset="0"/>
              </a:rPr>
              <a:t>: Different analysts may arrive at varying conclusions when evaluating player positions, leading to suboptimal team performance.</a:t>
            </a:r>
          </a:p>
          <a:p>
            <a:pPr algn="l"/>
            <a:r>
              <a:rPr lang="en-US" sz="2000" b="1" dirty="0">
                <a:solidFill>
                  <a:schemeClr val="tx1"/>
                </a:solidFill>
                <a:latin typeface="Times New Roman" panose="02020603050405020304" pitchFamily="18" charset="0"/>
                <a:cs typeface="Times New Roman" panose="02020603050405020304" pitchFamily="18" charset="0"/>
              </a:rPr>
              <a:t>Demand for Real-Time Insights</a:t>
            </a:r>
            <a:r>
              <a:rPr lang="en-US" sz="2000" dirty="0">
                <a:solidFill>
                  <a:schemeClr val="tx1"/>
                </a:solidFill>
                <a:latin typeface="Times New Roman" panose="02020603050405020304" pitchFamily="18" charset="0"/>
                <a:cs typeface="Times New Roman" panose="02020603050405020304" pitchFamily="18" charset="0"/>
              </a:rPr>
              <a:t>: In fast-paced soccer environments, coaches need immediate and accurate data-driven recommendations to adapt tactics during games.</a:t>
            </a:r>
          </a:p>
          <a:p>
            <a:pPr algn="l"/>
            <a:r>
              <a:rPr lang="en-US" sz="2000" b="1" dirty="0">
                <a:solidFill>
                  <a:schemeClr val="tx1"/>
                </a:solidFill>
                <a:latin typeface="Times New Roman" panose="02020603050405020304" pitchFamily="18" charset="0"/>
                <a:cs typeface="Times New Roman" panose="02020603050405020304" pitchFamily="18" charset="0"/>
              </a:rPr>
              <a:t>Cost Implications</a:t>
            </a:r>
            <a:r>
              <a:rPr lang="en-US" sz="2000" dirty="0">
                <a:solidFill>
                  <a:schemeClr val="tx1"/>
                </a:solidFill>
                <a:latin typeface="Times New Roman" panose="02020603050405020304" pitchFamily="18" charset="0"/>
                <a:cs typeface="Times New Roman" panose="02020603050405020304" pitchFamily="18" charset="0"/>
              </a:rPr>
              <a:t>: Inefficient player placement may result in financial losses, as high-value players are not utilized to their fullest potential.</a:t>
            </a:r>
          </a:p>
        </p:txBody>
      </p:sp>
    </p:spTree>
    <p:extLst>
      <p:ext uri="{BB962C8B-B14F-4D97-AF65-F5344CB8AC3E}">
        <p14:creationId xmlns:p14="http://schemas.microsoft.com/office/powerpoint/2010/main" val="1466743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2CA9F-8530-9989-3C21-06B4D101A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6D1B1-46E5-2648-77F7-2346A3EDE608}"/>
              </a:ext>
            </a:extLst>
          </p:cNvPr>
          <p:cNvSpPr>
            <a:spLocks noGrp="1"/>
          </p:cNvSpPr>
          <p:nvPr>
            <p:ph type="ctrTitle"/>
          </p:nvPr>
        </p:nvSpPr>
        <p:spPr>
          <a:xfrm>
            <a:off x="1524000" y="0"/>
            <a:ext cx="9144000" cy="881743"/>
          </a:xfrm>
        </p:spPr>
        <p:txBody>
          <a:bodyPr>
            <a:normAutofit fontScale="90000"/>
          </a:bodyPr>
          <a:lstStyle/>
          <a:p>
            <a:r>
              <a:rPr lang="en-US" b="0" i="0" u="none" strike="noStrike">
                <a:solidFill>
                  <a:srgbClr val="000000"/>
                </a:solidFill>
                <a:effectLst/>
                <a:latin typeface="-webkit-standard"/>
              </a:rPr>
              <a:t>Model Development</a:t>
            </a:r>
            <a:endParaRPr lang="en-US" dirty="0"/>
          </a:p>
        </p:txBody>
      </p:sp>
      <p:sp>
        <p:nvSpPr>
          <p:cNvPr id="3" name="Subtitle 2">
            <a:extLst>
              <a:ext uri="{FF2B5EF4-FFF2-40B4-BE49-F238E27FC236}">
                <a16:creationId xmlns:a16="http://schemas.microsoft.com/office/drawing/2014/main" id="{02B45490-B2C8-ECA4-6C23-65A1DC70B6E7}"/>
              </a:ext>
            </a:extLst>
          </p:cNvPr>
          <p:cNvSpPr>
            <a:spLocks noGrp="1"/>
          </p:cNvSpPr>
          <p:nvPr>
            <p:ph type="subTitle" idx="1"/>
          </p:nvPr>
        </p:nvSpPr>
        <p:spPr>
          <a:xfrm>
            <a:off x="1843314" y="881743"/>
            <a:ext cx="10058400" cy="5442858"/>
          </a:xfrm>
        </p:spPr>
        <p:txBody>
          <a:bodyPr>
            <a:normAutofit/>
          </a:bodyPr>
          <a:lstStyle/>
          <a:p>
            <a:pPr algn="l"/>
            <a:endParaRPr lang="en-US" b="0" i="0" u="none" strike="noStrike" dirty="0">
              <a:solidFill>
                <a:srgbClr val="000000"/>
              </a:solidFill>
              <a:effectLst/>
            </a:endParaRPr>
          </a:p>
        </p:txBody>
      </p:sp>
      <p:pic>
        <p:nvPicPr>
          <p:cNvPr id="7" name="Picture 6" descr="A screenshot of a computer program&#10;&#10;Description automatically generated">
            <a:extLst>
              <a:ext uri="{FF2B5EF4-FFF2-40B4-BE49-F238E27FC236}">
                <a16:creationId xmlns:a16="http://schemas.microsoft.com/office/drawing/2014/main" id="{598998E9-3CA1-8906-8AAD-27D7627D68EF}"/>
              </a:ext>
            </a:extLst>
          </p:cNvPr>
          <p:cNvPicPr>
            <a:picLocks noChangeAspect="1"/>
          </p:cNvPicPr>
          <p:nvPr/>
        </p:nvPicPr>
        <p:blipFill>
          <a:blip r:embed="rId2"/>
          <a:stretch>
            <a:fillRect/>
          </a:stretch>
        </p:blipFill>
        <p:spPr>
          <a:xfrm>
            <a:off x="757344" y="881742"/>
            <a:ext cx="5780520" cy="321317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F587A36-197B-702D-1ACC-09AECE4D70DB}"/>
              </a:ext>
            </a:extLst>
          </p:cNvPr>
          <p:cNvPicPr>
            <a:picLocks noChangeAspect="1"/>
          </p:cNvPicPr>
          <p:nvPr/>
        </p:nvPicPr>
        <p:blipFill>
          <a:blip r:embed="rId3"/>
          <a:stretch>
            <a:fillRect/>
          </a:stretch>
        </p:blipFill>
        <p:spPr>
          <a:xfrm>
            <a:off x="1463954" y="4305063"/>
            <a:ext cx="7320564" cy="1899759"/>
          </a:xfrm>
          <a:prstGeom prst="rect">
            <a:avLst/>
          </a:prstGeom>
        </p:spPr>
      </p:pic>
      <p:pic>
        <p:nvPicPr>
          <p:cNvPr id="5" name="Picture 4" descr="A pink and black text&#10;&#10;Description automatically generated">
            <a:extLst>
              <a:ext uri="{FF2B5EF4-FFF2-40B4-BE49-F238E27FC236}">
                <a16:creationId xmlns:a16="http://schemas.microsoft.com/office/drawing/2014/main" id="{E0F4BC53-6E68-3D0C-8E94-B4882EB40BF8}"/>
              </a:ext>
            </a:extLst>
          </p:cNvPr>
          <p:cNvPicPr>
            <a:picLocks noChangeAspect="1"/>
          </p:cNvPicPr>
          <p:nvPr/>
        </p:nvPicPr>
        <p:blipFill>
          <a:blip r:embed="rId4"/>
          <a:srcRect r="21513"/>
          <a:stretch/>
        </p:blipFill>
        <p:spPr>
          <a:xfrm>
            <a:off x="6537864" y="1485032"/>
            <a:ext cx="5093529" cy="1003300"/>
          </a:xfrm>
          <a:prstGeom prst="rect">
            <a:avLst/>
          </a:prstGeom>
        </p:spPr>
      </p:pic>
    </p:spTree>
    <p:extLst>
      <p:ext uri="{BB962C8B-B14F-4D97-AF65-F5344CB8AC3E}">
        <p14:creationId xmlns:p14="http://schemas.microsoft.com/office/powerpoint/2010/main" val="1828847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BFDC7796-4A87-BE45-C36A-331D22199CD1}"/>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8"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69"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70"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71"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72"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73"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74"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75"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76"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77"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78"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79"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486DF172-07F4-5BCD-0C5D-FBA0447E06AB}"/>
              </a:ext>
            </a:extLst>
          </p:cNvPr>
          <p:cNvSpPr>
            <a:spLocks noGrp="1"/>
          </p:cNvSpPr>
          <p:nvPr>
            <p:ph type="ctrTitle"/>
          </p:nvPr>
        </p:nvSpPr>
        <p:spPr>
          <a:xfrm>
            <a:off x="3588665" y="-241607"/>
            <a:ext cx="8955843" cy="1162423"/>
          </a:xfrm>
        </p:spPr>
        <p:txBody>
          <a:bodyPr>
            <a:normAutofit/>
          </a:bodyPr>
          <a:lstStyle/>
          <a:p>
            <a:r>
              <a:rPr lang="en-US" sz="4800" dirty="0">
                <a:latin typeface="Times New Roman" panose="02020603050405020304" pitchFamily="18" charset="0"/>
                <a:cs typeface="Times New Roman" panose="02020603050405020304" pitchFamily="18" charset="0"/>
              </a:rPr>
              <a:t>Demo-Players Position Prediction</a:t>
            </a:r>
          </a:p>
        </p:txBody>
      </p:sp>
      <p:sp>
        <p:nvSpPr>
          <p:cNvPr id="3" name="Subtitle 2">
            <a:extLst>
              <a:ext uri="{FF2B5EF4-FFF2-40B4-BE49-F238E27FC236}">
                <a16:creationId xmlns:a16="http://schemas.microsoft.com/office/drawing/2014/main" id="{38FD3803-2269-F4EC-0E1F-EB04758134DF}"/>
              </a:ext>
            </a:extLst>
          </p:cNvPr>
          <p:cNvSpPr>
            <a:spLocks noGrp="1"/>
          </p:cNvSpPr>
          <p:nvPr>
            <p:ph type="subTitle" idx="1"/>
          </p:nvPr>
        </p:nvSpPr>
        <p:spPr>
          <a:xfrm>
            <a:off x="1597856" y="3902611"/>
            <a:ext cx="8955843" cy="2697730"/>
          </a:xfrm>
        </p:spPr>
        <p:txBody>
          <a:bodyPr>
            <a:normAutofit fontScale="92500" lnSpcReduction="10000"/>
          </a:bodyPr>
          <a:lstStyle/>
          <a:p>
            <a:pPr algn="l"/>
            <a:r>
              <a:rPr lang="en-US" b="1" i="0" u="none" strike="noStrike" dirty="0">
                <a:solidFill>
                  <a:srgbClr val="000000"/>
                </a:solidFill>
                <a:effectLst/>
                <a:latin typeface="Times New Roman" panose="02020603050405020304" pitchFamily="18" charset="0"/>
                <a:cs typeface="Times New Roman" panose="02020603050405020304" pitchFamily="18" charset="0"/>
              </a:rPr>
              <a:t>User Benefits:</a:t>
            </a:r>
          </a:p>
          <a:p>
            <a:pPr lvl="1" algn="l">
              <a:buFont typeface="Arial" panose="020B0604020202020204" pitchFamily="34" charset="0"/>
              <a:buChar char="•"/>
            </a:pPr>
            <a:r>
              <a:rPr lang="en-US" sz="1900" i="0" u="none" strike="noStrike" dirty="0">
                <a:solidFill>
                  <a:srgbClr val="000000"/>
                </a:solidFill>
                <a:effectLst/>
                <a:latin typeface="Times New Roman" panose="02020603050405020304" pitchFamily="18" charset="0"/>
                <a:cs typeface="Times New Roman" panose="02020603050405020304" pitchFamily="18" charset="0"/>
              </a:rPr>
              <a:t>"This tool helps quickly analyze player capabilities based on their skill attributes."</a:t>
            </a:r>
          </a:p>
          <a:p>
            <a:pPr lvl="1" algn="l">
              <a:buFont typeface="Arial" panose="020B0604020202020204" pitchFamily="34" charset="0"/>
              <a:buChar char="•"/>
            </a:pPr>
            <a:r>
              <a:rPr lang="en-US" sz="1900" i="0" u="none" strike="noStrike" dirty="0">
                <a:solidFill>
                  <a:srgbClr val="000000"/>
                </a:solidFill>
                <a:effectLst/>
                <a:latin typeface="Times New Roman" panose="02020603050405020304" pitchFamily="18" charset="0"/>
                <a:cs typeface="Times New Roman" panose="02020603050405020304" pitchFamily="18" charset="0"/>
              </a:rPr>
              <a:t>”We can make more informed decisions for team formation and player recruitment."</a:t>
            </a:r>
          </a:p>
          <a:p>
            <a:pPr algn="l"/>
            <a:r>
              <a:rPr lang="en-US" b="1" i="0" u="none" strike="noStrike" dirty="0">
                <a:solidFill>
                  <a:srgbClr val="000000"/>
                </a:solidFill>
                <a:effectLst/>
                <a:latin typeface="Times New Roman" panose="02020603050405020304" pitchFamily="18" charset="0"/>
                <a:cs typeface="Times New Roman" panose="02020603050405020304" pitchFamily="18" charset="0"/>
              </a:rPr>
              <a:t> Impact:</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Automates position classification, saving time and effort.</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Supports coaches and analysts in building balanced teams.</a:t>
            </a:r>
          </a:p>
          <a:p>
            <a:pPr marL="742950" lvl="1" indent="-285750" algn="l">
              <a:buFont typeface="Arial" panose="020B0604020202020204" pitchFamily="34" charset="0"/>
              <a:buChar char="•"/>
            </a:pPr>
            <a:r>
              <a:rPr lang="en-US" sz="1900" b="0" i="0" u="none" strike="noStrike" dirty="0">
                <a:solidFill>
                  <a:srgbClr val="000000"/>
                </a:solidFill>
                <a:effectLst/>
                <a:latin typeface="Times New Roman" panose="02020603050405020304" pitchFamily="18" charset="0"/>
                <a:cs typeface="Times New Roman" panose="02020603050405020304" pitchFamily="18" charset="0"/>
              </a:rPr>
              <a:t>User-friendly interface makes advanced predictions accessible to non-technical users.</a:t>
            </a:r>
          </a:p>
          <a:p>
            <a:pPr marL="0" marR="0">
              <a:tabLst>
                <a:tab pos="2971800" algn="ctr"/>
                <a:tab pos="5943600" algn="r"/>
              </a:tabLst>
            </a:pPr>
            <a:endParaRPr lang="en-US" b="0" i="0" u="none" strike="noStrike" dirty="0">
              <a:effectLst/>
            </a:endParaRPr>
          </a:p>
        </p:txBody>
      </p:sp>
      <p:grpSp>
        <p:nvGrpSpPr>
          <p:cNvPr id="81" name="Group 80">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2"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83"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84"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85"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86"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87"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88"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89"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90"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91"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92"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93"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95" name="Rectangle 94">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 screenshot of a football match&#10;&#10;Description automatically generated">
            <a:extLst>
              <a:ext uri="{FF2B5EF4-FFF2-40B4-BE49-F238E27FC236}">
                <a16:creationId xmlns:a16="http://schemas.microsoft.com/office/drawing/2014/main" id="{321FBCC1-FE48-981B-B6F5-EF129A6F6E74}"/>
              </a:ext>
            </a:extLst>
          </p:cNvPr>
          <p:cNvPicPr>
            <a:picLocks noChangeAspect="1"/>
          </p:cNvPicPr>
          <p:nvPr/>
        </p:nvPicPr>
        <p:blipFill>
          <a:blip r:embed="rId3"/>
          <a:srcRect r="2784"/>
          <a:stretch/>
        </p:blipFill>
        <p:spPr>
          <a:xfrm>
            <a:off x="383939" y="201900"/>
            <a:ext cx="3204726" cy="3602736"/>
          </a:xfrm>
          <a:prstGeom prst="rect">
            <a:avLst/>
          </a:prstGeom>
        </p:spPr>
      </p:pic>
      <p:pic>
        <p:nvPicPr>
          <p:cNvPr id="23" name="Picture 22" descr="A screenshot of a white and black box&#10;&#10;Description automatically generated">
            <a:extLst>
              <a:ext uri="{FF2B5EF4-FFF2-40B4-BE49-F238E27FC236}">
                <a16:creationId xmlns:a16="http://schemas.microsoft.com/office/drawing/2014/main" id="{A50BE2F4-E232-93E6-D711-BCA4BA58B39A}"/>
              </a:ext>
            </a:extLst>
          </p:cNvPr>
          <p:cNvPicPr>
            <a:picLocks noChangeAspect="1"/>
          </p:cNvPicPr>
          <p:nvPr/>
        </p:nvPicPr>
        <p:blipFill>
          <a:blip r:embed="rId4"/>
          <a:stretch>
            <a:fillRect/>
          </a:stretch>
        </p:blipFill>
        <p:spPr>
          <a:xfrm>
            <a:off x="3914507" y="1018791"/>
            <a:ext cx="5000893" cy="2913018"/>
          </a:xfrm>
          <a:prstGeom prst="rect">
            <a:avLst/>
          </a:prstGeom>
        </p:spPr>
      </p:pic>
      <p:sp>
        <p:nvSpPr>
          <p:cNvPr id="97"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471102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737A7-69F6-0203-0D49-F11EA1C75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6985C-4201-E105-A40F-5A73A75A5CD2}"/>
              </a:ext>
            </a:extLst>
          </p:cNvPr>
          <p:cNvSpPr>
            <a:spLocks noGrp="1"/>
          </p:cNvSpPr>
          <p:nvPr>
            <p:ph type="ctrTitle"/>
          </p:nvPr>
        </p:nvSpPr>
        <p:spPr>
          <a:xfrm>
            <a:off x="1524000" y="0"/>
            <a:ext cx="9144000" cy="881743"/>
          </a:xfrm>
        </p:spPr>
        <p:txBody>
          <a:bodyPr>
            <a:normAutofit fontScale="90000"/>
          </a:bodyPr>
          <a:lstStyle/>
          <a:p>
            <a:r>
              <a:rPr lang="en-US" b="0" i="0" u="none" strike="noStrike" dirty="0">
                <a:solidFill>
                  <a:srgbClr val="000000"/>
                </a:solidFill>
                <a:effectLst/>
                <a:latin typeface="-webkit-standard"/>
              </a:rPr>
              <a:t>Conclusion</a:t>
            </a:r>
            <a:endParaRPr lang="en-US" dirty="0"/>
          </a:p>
        </p:txBody>
      </p:sp>
      <p:sp>
        <p:nvSpPr>
          <p:cNvPr id="3" name="Subtitle 2">
            <a:extLst>
              <a:ext uri="{FF2B5EF4-FFF2-40B4-BE49-F238E27FC236}">
                <a16:creationId xmlns:a16="http://schemas.microsoft.com/office/drawing/2014/main" id="{0F5526A2-A298-5CA8-7C28-66580BE48B8A}"/>
              </a:ext>
            </a:extLst>
          </p:cNvPr>
          <p:cNvSpPr>
            <a:spLocks noGrp="1"/>
          </p:cNvSpPr>
          <p:nvPr>
            <p:ph type="subTitle" idx="1"/>
          </p:nvPr>
        </p:nvSpPr>
        <p:spPr>
          <a:xfrm>
            <a:off x="1669142" y="881743"/>
            <a:ext cx="8998857" cy="5442858"/>
          </a:xfrm>
        </p:spPr>
        <p:txBody>
          <a:bodyPr>
            <a:noAutofit/>
          </a:bodyPr>
          <a:lstStyle/>
          <a:p>
            <a:pPr algn="l"/>
            <a:r>
              <a:rPr lang="en-US" sz="2000" b="1" dirty="0">
                <a:solidFill>
                  <a:schemeClr val="tx1"/>
                </a:solidFill>
                <a:latin typeface="Times New Roman" panose="02020603050405020304" pitchFamily="18" charset="0"/>
                <a:cs typeface="Times New Roman" panose="02020603050405020304" pitchFamily="18" charset="0"/>
              </a:rPr>
              <a:t>Achievements</a:t>
            </a:r>
            <a:endParaRPr lang="en-US" sz="2000" dirty="0">
              <a:solidFill>
                <a:schemeClr val="tx1"/>
              </a:solidFill>
              <a:latin typeface="Times New Roman" panose="02020603050405020304" pitchFamily="18" charset="0"/>
              <a:cs typeface="Times New Roman" panose="02020603050405020304" pitchFamily="18" charset="0"/>
            </a:endParaRPr>
          </a:p>
          <a:p>
            <a:pPr lvl="1" algn="l">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Developed a robust </a:t>
            </a:r>
            <a:r>
              <a:rPr lang="en-US" sz="1800" b="1" dirty="0">
                <a:solidFill>
                  <a:schemeClr val="tx1"/>
                </a:solidFill>
                <a:latin typeface="Times New Roman" panose="02020603050405020304" pitchFamily="18" charset="0"/>
                <a:cs typeface="Times New Roman" panose="02020603050405020304" pitchFamily="18" charset="0"/>
              </a:rPr>
              <a:t>machine learning model</a:t>
            </a:r>
            <a:r>
              <a:rPr lang="en-US" sz="1800" dirty="0">
                <a:solidFill>
                  <a:schemeClr val="tx1"/>
                </a:solidFill>
                <a:latin typeface="Times New Roman" panose="02020603050405020304" pitchFamily="18" charset="0"/>
                <a:cs typeface="Times New Roman" panose="02020603050405020304" pitchFamily="18" charset="0"/>
              </a:rPr>
              <a:t> to predict soccer player positions (Defender, Midfielder, Forward) based on their skills and attributes.</a:t>
            </a:r>
          </a:p>
          <a:p>
            <a:pPr lvl="1" algn="l">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Successfully implemented a </a:t>
            </a:r>
            <a:r>
              <a:rPr lang="en-US" sz="1800" b="1" dirty="0">
                <a:solidFill>
                  <a:schemeClr val="tx1"/>
                </a:solidFill>
                <a:latin typeface="Times New Roman" panose="02020603050405020304" pitchFamily="18" charset="0"/>
                <a:cs typeface="Times New Roman" panose="02020603050405020304" pitchFamily="18" charset="0"/>
              </a:rPr>
              <a:t>Random Forest Classifier</a:t>
            </a:r>
            <a:r>
              <a:rPr lang="en-US" sz="1800" dirty="0">
                <a:solidFill>
                  <a:schemeClr val="tx1"/>
                </a:solidFill>
                <a:latin typeface="Times New Roman" panose="02020603050405020304" pitchFamily="18" charset="0"/>
                <a:cs typeface="Times New Roman" panose="02020603050405020304" pitchFamily="18" charset="0"/>
              </a:rPr>
              <a:t>, achieving high performance in multi-class classification.</a:t>
            </a:r>
          </a:p>
          <a:p>
            <a:pPr lvl="1" algn="l">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Addressed </a:t>
            </a:r>
            <a:r>
              <a:rPr lang="en-US" sz="1800" b="1" dirty="0">
                <a:solidFill>
                  <a:schemeClr val="tx1"/>
                </a:solidFill>
                <a:latin typeface="Times New Roman" panose="02020603050405020304" pitchFamily="18" charset="0"/>
                <a:cs typeface="Times New Roman" panose="02020603050405020304" pitchFamily="18" charset="0"/>
              </a:rPr>
              <a:t>class imbalance</a:t>
            </a:r>
            <a:r>
              <a:rPr lang="en-US" sz="1800" dirty="0">
                <a:solidFill>
                  <a:schemeClr val="tx1"/>
                </a:solidFill>
                <a:latin typeface="Times New Roman" panose="02020603050405020304" pitchFamily="18" charset="0"/>
                <a:cs typeface="Times New Roman" panose="02020603050405020304" pitchFamily="18" charset="0"/>
              </a:rPr>
              <a:t> using oversampling and </a:t>
            </a:r>
            <a:r>
              <a:rPr lang="en-US" sz="1800" dirty="0" err="1">
                <a:solidFill>
                  <a:schemeClr val="tx1"/>
                </a:solidFill>
                <a:latin typeface="Times New Roman" panose="02020603050405020304" pitchFamily="18" charset="0"/>
                <a:cs typeface="Times New Roman" panose="02020603050405020304" pitchFamily="18" charset="0"/>
              </a:rPr>
              <a:t>undersampling</a:t>
            </a:r>
            <a:r>
              <a:rPr lang="en-US" sz="1800" dirty="0">
                <a:solidFill>
                  <a:schemeClr val="tx1"/>
                </a:solidFill>
                <a:latin typeface="Times New Roman" panose="02020603050405020304" pitchFamily="18" charset="0"/>
                <a:cs typeface="Times New Roman" panose="02020603050405020304" pitchFamily="18" charset="0"/>
              </a:rPr>
              <a:t>, ensuring fair predictions across all classes.</a:t>
            </a:r>
          </a:p>
          <a:p>
            <a:pPr algn="l"/>
            <a:r>
              <a:rPr lang="en-US" sz="2000" b="1" dirty="0">
                <a:solidFill>
                  <a:schemeClr val="tx1"/>
                </a:solidFill>
                <a:latin typeface="Times New Roman" panose="02020603050405020304" pitchFamily="18" charset="0"/>
                <a:cs typeface="Times New Roman" panose="02020603050405020304" pitchFamily="18" charset="0"/>
              </a:rPr>
              <a:t>Key Insights</a:t>
            </a:r>
            <a:endParaRPr lang="en-US" sz="2000" dirty="0">
              <a:solidFill>
                <a:schemeClr val="tx1"/>
              </a:solidFill>
              <a:latin typeface="Times New Roman" panose="02020603050405020304" pitchFamily="18" charset="0"/>
              <a:cs typeface="Times New Roman" panose="02020603050405020304" pitchFamily="18" charset="0"/>
            </a:endParaRPr>
          </a:p>
          <a:p>
            <a:pPr lvl="1" algn="l">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Data-driven insights</a:t>
            </a:r>
            <a:r>
              <a:rPr lang="en-US" sz="1800" dirty="0">
                <a:solidFill>
                  <a:schemeClr val="tx1"/>
                </a:solidFill>
                <a:latin typeface="Times New Roman" panose="02020603050405020304" pitchFamily="18" charset="0"/>
                <a:cs typeface="Times New Roman" panose="02020603050405020304" pitchFamily="18" charset="0"/>
              </a:rPr>
              <a:t> outperform subjective decision-making in player evaluation, increasing accuracy and efficiency.</a:t>
            </a:r>
          </a:p>
          <a:p>
            <a:pPr lvl="1" algn="l">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 streamlined PySpark pipeline ensured scalability and efficient processing of large datasets like the </a:t>
            </a:r>
            <a:r>
              <a:rPr lang="en-US" sz="1800" b="1" dirty="0">
                <a:solidFill>
                  <a:schemeClr val="tx1"/>
                </a:solidFill>
                <a:latin typeface="Times New Roman" panose="02020603050405020304" pitchFamily="18" charset="0"/>
                <a:cs typeface="Times New Roman" panose="02020603050405020304" pitchFamily="18" charset="0"/>
              </a:rPr>
              <a:t>5.64 GB FIFA dataset</a:t>
            </a:r>
            <a:r>
              <a:rPr lang="en-US" sz="1800" dirty="0">
                <a:solidFill>
                  <a:schemeClr val="tx1"/>
                </a:solidFill>
                <a:latin typeface="Times New Roman" panose="02020603050405020304" pitchFamily="18" charset="0"/>
                <a:cs typeface="Times New Roman" panose="02020603050405020304" pitchFamily="18" charset="0"/>
              </a:rPr>
              <a:t>.</a:t>
            </a:r>
          </a:p>
          <a:p>
            <a:pPr lvl="1" algn="l">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21 selected features</a:t>
            </a:r>
            <a:r>
              <a:rPr lang="en-US" sz="1800" dirty="0">
                <a:solidFill>
                  <a:schemeClr val="tx1"/>
                </a:solidFill>
                <a:latin typeface="Times New Roman" panose="02020603050405020304" pitchFamily="18" charset="0"/>
                <a:cs typeface="Times New Roman" panose="02020603050405020304" pitchFamily="18" charset="0"/>
              </a:rPr>
              <a:t> significantly influenced position predictions, demonstrating their relevance in player role identification.</a:t>
            </a:r>
          </a:p>
          <a:p>
            <a:pPr algn="l"/>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871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18FD5-2137-4601-928E-DE5BC2AFD16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Future Prospects</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0B65CD9-6A2B-4552-81AC-1902F0D558EF}"/>
              </a:ext>
            </a:extLst>
          </p:cNvPr>
          <p:cNvSpPr>
            <a:spLocks noGrp="1"/>
          </p:cNvSpPr>
          <p:nvPr>
            <p:ph idx="1"/>
          </p:nvPr>
        </p:nvSpPr>
        <p:spPr>
          <a:xfrm>
            <a:off x="2589212" y="2133600"/>
            <a:ext cx="6757988" cy="2496457"/>
          </a:xfrm>
        </p:spPr>
        <p:txBody>
          <a:bodyPr>
            <a:normAutofit/>
          </a:bodyPr>
          <a:lstStyle/>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Expand the model to predict </a:t>
            </a:r>
            <a:r>
              <a:rPr lang="en-US" sz="2000" b="1" dirty="0">
                <a:solidFill>
                  <a:schemeClr val="tx1"/>
                </a:solidFill>
                <a:latin typeface="Times New Roman" panose="02020603050405020304" pitchFamily="18" charset="0"/>
                <a:cs typeface="Times New Roman" panose="02020603050405020304" pitchFamily="18" charset="0"/>
              </a:rPr>
              <a:t>secondary positions</a:t>
            </a:r>
            <a:r>
              <a:rPr lang="en-US" sz="2000" dirty="0">
                <a:solidFill>
                  <a:schemeClr val="tx1"/>
                </a:solidFill>
                <a:latin typeface="Times New Roman" panose="02020603050405020304" pitchFamily="18" charset="0"/>
                <a:cs typeface="Times New Roman" panose="02020603050405020304" pitchFamily="18" charset="0"/>
              </a:rPr>
              <a:t> or specialized roles for players.</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Extend the methodology to other sports or industries requiring role optimization.</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Integrate </a:t>
            </a:r>
            <a:r>
              <a:rPr lang="en-US" sz="2000" b="1" dirty="0">
                <a:solidFill>
                  <a:schemeClr val="tx1"/>
                </a:solidFill>
                <a:latin typeface="Times New Roman" panose="02020603050405020304" pitchFamily="18" charset="0"/>
                <a:cs typeface="Times New Roman" panose="02020603050405020304" pitchFamily="18" charset="0"/>
              </a:rPr>
              <a:t>real-time data</a:t>
            </a:r>
            <a:r>
              <a:rPr lang="en-US" sz="2000" dirty="0">
                <a:solidFill>
                  <a:schemeClr val="tx1"/>
                </a:solidFill>
                <a:latin typeface="Times New Roman" panose="02020603050405020304" pitchFamily="18" charset="0"/>
                <a:cs typeface="Times New Roman" panose="02020603050405020304" pitchFamily="18" charset="0"/>
              </a:rPr>
              <a:t> to support dynamic tactical adjustments during matches.</a:t>
            </a:r>
            <a:endParaRPr lang="en-US" sz="2000" dirty="0">
              <a:solidFill>
                <a:schemeClr val="tx1"/>
              </a:solidFill>
            </a:endParaRPr>
          </a:p>
        </p:txBody>
      </p:sp>
    </p:spTree>
    <p:extLst>
      <p:ext uri="{BB962C8B-B14F-4D97-AF65-F5344CB8AC3E}">
        <p14:creationId xmlns:p14="http://schemas.microsoft.com/office/powerpoint/2010/main" val="4094090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72F2F-6E3F-72B5-2EC7-45183F27CC7C}"/>
              </a:ext>
            </a:extLst>
          </p:cNvPr>
          <p:cNvSpPr>
            <a:spLocks noGrp="1"/>
          </p:cNvSpPr>
          <p:nvPr>
            <p:ph idx="1"/>
          </p:nvPr>
        </p:nvSpPr>
        <p:spPr>
          <a:xfrm>
            <a:off x="653143" y="1712686"/>
            <a:ext cx="10851469" cy="4198536"/>
          </a:xfrm>
        </p:spPr>
        <p:txBody>
          <a:bodyPr/>
          <a:lstStyle/>
          <a:p>
            <a:endParaRPr lang="en-US" dirty="0"/>
          </a:p>
          <a:p>
            <a:endParaRPr lang="en-US" dirty="0"/>
          </a:p>
          <a:p>
            <a:endParaRPr lang="en-US" dirty="0"/>
          </a:p>
          <a:p>
            <a:endParaRPr lang="en-US" dirty="0"/>
          </a:p>
          <a:p>
            <a:r>
              <a:rPr lang="en-US" dirty="0"/>
              <a:t>                              </a:t>
            </a:r>
            <a:r>
              <a:rPr lang="en-US" sz="6000" dirty="0">
                <a:solidFill>
                  <a:schemeClr val="tx1"/>
                </a:solidFill>
              </a:rPr>
              <a:t>THANK YOU!</a:t>
            </a:r>
          </a:p>
        </p:txBody>
      </p:sp>
    </p:spTree>
    <p:extLst>
      <p:ext uri="{BB962C8B-B14F-4D97-AF65-F5344CB8AC3E}">
        <p14:creationId xmlns:p14="http://schemas.microsoft.com/office/powerpoint/2010/main" val="4097721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E3EB5-4C7D-9033-3E17-2999EC5275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34A0B-0B6D-D710-90CD-6DB69EBF8BEE}"/>
              </a:ext>
            </a:extLst>
          </p:cNvPr>
          <p:cNvSpPr>
            <a:spLocks noGrp="1"/>
          </p:cNvSpPr>
          <p:nvPr>
            <p:ph type="ctrTitle"/>
          </p:nvPr>
        </p:nvSpPr>
        <p:spPr>
          <a:xfrm>
            <a:off x="1524000" y="0"/>
            <a:ext cx="9144000" cy="881743"/>
          </a:xfrm>
        </p:spPr>
        <p:txBody>
          <a:bodyPr>
            <a:normAutofit/>
          </a:bodyPr>
          <a:lstStyle/>
          <a:p>
            <a:r>
              <a:rPr lang="en-US" sz="4400" dirty="0">
                <a:latin typeface="Times New Roman" panose="02020603050405020304" pitchFamily="18" charset="0"/>
                <a:cs typeface="Times New Roman" panose="02020603050405020304" pitchFamily="18" charset="0"/>
              </a:rPr>
              <a:t>Objective</a:t>
            </a:r>
          </a:p>
        </p:txBody>
      </p:sp>
      <p:sp>
        <p:nvSpPr>
          <p:cNvPr id="3" name="Subtitle 2">
            <a:extLst>
              <a:ext uri="{FF2B5EF4-FFF2-40B4-BE49-F238E27FC236}">
                <a16:creationId xmlns:a16="http://schemas.microsoft.com/office/drawing/2014/main" id="{C25058AD-FD96-3553-ADA7-AD9C5E6B582E}"/>
              </a:ext>
            </a:extLst>
          </p:cNvPr>
          <p:cNvSpPr>
            <a:spLocks noGrp="1"/>
          </p:cNvSpPr>
          <p:nvPr>
            <p:ph type="subTitle" idx="1"/>
          </p:nvPr>
        </p:nvSpPr>
        <p:spPr>
          <a:xfrm>
            <a:off x="1786596" y="881743"/>
            <a:ext cx="8881403" cy="5442858"/>
          </a:xfrm>
        </p:spPr>
        <p:txBody>
          <a:bodyPr>
            <a:normAutofit/>
          </a:bodyPr>
          <a:lstStyle/>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Optimize Player Positioning</a:t>
            </a:r>
            <a:r>
              <a:rPr lang="en-US" sz="2000" dirty="0">
                <a:solidFill>
                  <a:schemeClr val="tx1"/>
                </a:solidFill>
                <a:latin typeface="Times New Roman" panose="02020603050405020304" pitchFamily="18" charset="0"/>
                <a:cs typeface="Times New Roman" panose="02020603050405020304" pitchFamily="18" charset="0"/>
              </a:rPr>
              <a:t>: Use machine learning to predict the most suitable role for each player based on their skills.</a:t>
            </a:r>
          </a:p>
          <a:p>
            <a:pPr algn="l"/>
            <a:r>
              <a:rPr lang="en-US" sz="2000" b="1" dirty="0">
                <a:solidFill>
                  <a:schemeClr val="tx1"/>
                </a:solidFill>
                <a:latin typeface="Times New Roman" panose="02020603050405020304" pitchFamily="18" charset="0"/>
                <a:cs typeface="Times New Roman" panose="02020603050405020304" pitchFamily="18" charset="0"/>
              </a:rPr>
              <a:t>Enhance Decision-Making</a:t>
            </a:r>
            <a:r>
              <a:rPr lang="en-US" sz="2000" dirty="0">
                <a:solidFill>
                  <a:schemeClr val="tx1"/>
                </a:solidFill>
                <a:latin typeface="Times New Roman" panose="02020603050405020304" pitchFamily="18" charset="0"/>
                <a:cs typeface="Times New Roman" panose="02020603050405020304" pitchFamily="18" charset="0"/>
              </a:rPr>
              <a:t>: Provide data-driven insights to replace subjective analyses by scouts and coaches.</a:t>
            </a:r>
          </a:p>
          <a:p>
            <a:pPr algn="l"/>
            <a:r>
              <a:rPr lang="en-US" sz="2000" b="1" dirty="0">
                <a:solidFill>
                  <a:schemeClr val="tx1"/>
                </a:solidFill>
                <a:latin typeface="Times New Roman" panose="02020603050405020304" pitchFamily="18" charset="0"/>
                <a:cs typeface="Times New Roman" panose="02020603050405020304" pitchFamily="18" charset="0"/>
              </a:rPr>
              <a:t>Improve Team Performance</a:t>
            </a:r>
            <a:r>
              <a:rPr lang="en-US" sz="2000" dirty="0">
                <a:solidFill>
                  <a:schemeClr val="tx1"/>
                </a:solidFill>
                <a:latin typeface="Times New Roman" panose="02020603050405020304" pitchFamily="18" charset="0"/>
                <a:cs typeface="Times New Roman" panose="02020603050405020304" pitchFamily="18" charset="0"/>
              </a:rPr>
              <a:t>: Align player attributes with tactical requirements to maximize team efficiency.</a:t>
            </a:r>
          </a:p>
          <a:p>
            <a:pPr algn="l"/>
            <a:r>
              <a:rPr lang="en-US" sz="2000" b="1" dirty="0">
                <a:solidFill>
                  <a:schemeClr val="tx1"/>
                </a:solidFill>
                <a:latin typeface="Times New Roman" panose="02020603050405020304" pitchFamily="18" charset="0"/>
                <a:cs typeface="Times New Roman" panose="02020603050405020304" pitchFamily="18" charset="0"/>
              </a:rPr>
              <a:t>Adaptability</a:t>
            </a:r>
            <a:r>
              <a:rPr lang="en-US" sz="2000" dirty="0">
                <a:solidFill>
                  <a:schemeClr val="tx1"/>
                </a:solidFill>
                <a:latin typeface="Times New Roman" panose="02020603050405020304" pitchFamily="18" charset="0"/>
                <a:cs typeface="Times New Roman" panose="02020603050405020304" pitchFamily="18" charset="0"/>
              </a:rPr>
              <a:t>: Develop a scalable solution that can integrate data from youth academies and across different leagues.</a:t>
            </a:r>
            <a:endParaRPr lang="en-US" sz="2000" b="1" dirty="0">
              <a:solidFill>
                <a:schemeClr val="tx1"/>
              </a:solidFill>
              <a:latin typeface="Times New Roman" panose="02020603050405020304" pitchFamily="18" charset="0"/>
              <a:cs typeface="Times New Roman" panose="02020603050405020304" pitchFamily="18" charset="0"/>
            </a:endParaRPr>
          </a:p>
          <a:p>
            <a:pPr algn="l"/>
            <a:r>
              <a:rPr lang="en-US" sz="2000" b="1" dirty="0">
                <a:solidFill>
                  <a:schemeClr val="tx1"/>
                </a:solidFill>
                <a:latin typeface="Times New Roman" panose="02020603050405020304" pitchFamily="18" charset="0"/>
                <a:cs typeface="Times New Roman" panose="02020603050405020304" pitchFamily="18" charset="0"/>
              </a:rPr>
              <a:t>Innovate Player Development</a:t>
            </a:r>
            <a:r>
              <a:rPr lang="en-US" sz="2000" dirty="0">
                <a:solidFill>
                  <a:schemeClr val="tx1"/>
                </a:solidFill>
                <a:latin typeface="Times New Roman" panose="02020603050405020304" pitchFamily="18" charset="0"/>
                <a:cs typeface="Times New Roman" panose="02020603050405020304" pitchFamily="18" charset="0"/>
              </a:rPr>
              <a:t>: Highlight areas for skill improvement to guide training and future player roles.</a:t>
            </a:r>
          </a:p>
        </p:txBody>
      </p:sp>
    </p:spTree>
    <p:extLst>
      <p:ext uri="{BB962C8B-B14F-4D97-AF65-F5344CB8AC3E}">
        <p14:creationId xmlns:p14="http://schemas.microsoft.com/office/powerpoint/2010/main" val="13783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A4283-66CE-123E-D08A-29B372B26A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1BCEE-6B99-245B-B38D-E39506579769}"/>
              </a:ext>
            </a:extLst>
          </p:cNvPr>
          <p:cNvSpPr>
            <a:spLocks noGrp="1"/>
          </p:cNvSpPr>
          <p:nvPr>
            <p:ph type="ctrTitle"/>
          </p:nvPr>
        </p:nvSpPr>
        <p:spPr>
          <a:xfrm>
            <a:off x="1524000" y="0"/>
            <a:ext cx="9144000" cy="881743"/>
          </a:xfrm>
        </p:spPr>
        <p:txBody>
          <a:bodyPr>
            <a:normAutofit/>
          </a:bodyPr>
          <a:lstStyle/>
          <a:p>
            <a:r>
              <a:rPr lang="en-US" sz="4400" dirty="0">
                <a:latin typeface="Times New Roman" panose="02020603050405020304" pitchFamily="18" charset="0"/>
                <a:cs typeface="Times New Roman" panose="02020603050405020304" pitchFamily="18" charset="0"/>
              </a:rPr>
              <a:t>Dataset</a:t>
            </a:r>
          </a:p>
        </p:txBody>
      </p:sp>
      <p:sp>
        <p:nvSpPr>
          <p:cNvPr id="3" name="Subtitle 2">
            <a:extLst>
              <a:ext uri="{FF2B5EF4-FFF2-40B4-BE49-F238E27FC236}">
                <a16:creationId xmlns:a16="http://schemas.microsoft.com/office/drawing/2014/main" id="{68EC629B-001D-8A10-4EED-56ACCDD07876}"/>
              </a:ext>
            </a:extLst>
          </p:cNvPr>
          <p:cNvSpPr>
            <a:spLocks noGrp="1"/>
          </p:cNvSpPr>
          <p:nvPr>
            <p:ph type="subTitle" idx="1"/>
          </p:nvPr>
        </p:nvSpPr>
        <p:spPr>
          <a:xfrm>
            <a:off x="1524000" y="1181685"/>
            <a:ext cx="9144000" cy="5142915"/>
          </a:xfrm>
        </p:spPr>
        <p:txBody>
          <a:bodyPr>
            <a:normAutofit/>
          </a:bodyPr>
          <a:lstStyle/>
          <a:p>
            <a:pPr algn="l"/>
            <a:r>
              <a:rPr lang="en-US" sz="2000" b="1" i="0" u="none" strike="noStrike">
                <a:solidFill>
                  <a:schemeClr val="tx1"/>
                </a:solidFill>
                <a:effectLst/>
                <a:latin typeface="Times New Roman" panose="02020603050405020304" pitchFamily="18" charset="0"/>
                <a:cs typeface="Times New Roman" panose="02020603050405020304" pitchFamily="18" charset="0"/>
              </a:rPr>
              <a:t>Source</a:t>
            </a:r>
            <a:r>
              <a:rPr lang="en-US" sz="2000" b="0" i="0" u="none" strike="noStrike">
                <a:solidFill>
                  <a:schemeClr val="tx1"/>
                </a:solidFill>
                <a:effectLst/>
                <a:latin typeface="Times New Roman" panose="02020603050405020304" pitchFamily="18" charset="0"/>
                <a:cs typeface="Times New Roman" panose="02020603050405020304" pitchFamily="18" charset="0"/>
              </a:rPr>
              <a:t>: </a:t>
            </a:r>
            <a:r>
              <a:rPr lang="en-US" sz="2000" b="1" i="0" u="none" strike="noStrike">
                <a:solidFill>
                  <a:schemeClr val="tx1"/>
                </a:solidFill>
                <a:effectLst/>
                <a:latin typeface="Times New Roman" panose="02020603050405020304" pitchFamily="18" charset="0"/>
                <a:cs typeface="Times New Roman" panose="02020603050405020304" pitchFamily="18" charset="0"/>
              </a:rPr>
              <a:t>Kaggle</a:t>
            </a:r>
            <a:r>
              <a:rPr lang="en-US" sz="2000" b="0" i="0" u="none" strike="noStrike">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2000" b="0" i="0" u="none" strike="noStrike">
                <a:solidFill>
                  <a:schemeClr val="tx1"/>
                </a:solidFill>
                <a:effectLst/>
                <a:latin typeface="Times New Roman" panose="02020603050405020304" pitchFamily="18" charset="0"/>
                <a:cs typeface="Times New Roman" panose="02020603050405020304" pitchFamily="18" charset="0"/>
              </a:rPr>
              <a:t>Dataset size: </a:t>
            </a:r>
            <a:r>
              <a:rPr lang="en-US" sz="2000" b="1" i="0" u="none" strike="noStrike">
                <a:solidFill>
                  <a:schemeClr val="tx1"/>
                </a:solidFill>
                <a:effectLst/>
                <a:latin typeface="Times New Roman" panose="02020603050405020304" pitchFamily="18" charset="0"/>
                <a:cs typeface="Times New Roman" panose="02020603050405020304" pitchFamily="18" charset="0"/>
              </a:rPr>
              <a:t>5.64 GB</a:t>
            </a:r>
            <a:r>
              <a:rPr lang="en-US" sz="2000" b="0" i="0" u="none" strike="noStrike">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2000" b="1" i="0" u="none" strike="noStrike">
                <a:solidFill>
                  <a:schemeClr val="tx1"/>
                </a:solidFill>
                <a:effectLst/>
                <a:latin typeface="Times New Roman" panose="02020603050405020304" pitchFamily="18" charset="0"/>
                <a:cs typeface="Times New Roman" panose="02020603050405020304" pitchFamily="18" charset="0"/>
              </a:rPr>
              <a:t>110 total features</a:t>
            </a:r>
            <a:r>
              <a:rPr lang="en-US" sz="2000" b="0" i="0" u="none" strike="noStrike">
                <a:solidFill>
                  <a:schemeClr val="tx1"/>
                </a:solidFill>
                <a:effectLst/>
                <a:latin typeface="Times New Roman" panose="02020603050405020304" pitchFamily="18" charset="0"/>
                <a:cs typeface="Times New Roman" panose="02020603050405020304" pitchFamily="18" charset="0"/>
              </a:rPr>
              <a:t> describing player attributes, skills, and performance.</a:t>
            </a:r>
          </a:p>
          <a:p>
            <a:pPr algn="l">
              <a:buFont typeface="Arial" panose="020B0604020202020204" pitchFamily="34" charset="0"/>
              <a:buChar char="•"/>
            </a:pPr>
            <a:r>
              <a:rPr lang="en-US" sz="2000" b="0" i="0" u="none" strike="noStrike">
                <a:solidFill>
                  <a:schemeClr val="tx1"/>
                </a:solidFill>
                <a:effectLst/>
                <a:latin typeface="Times New Roman" panose="02020603050405020304" pitchFamily="18" charset="0"/>
                <a:cs typeface="Times New Roman" panose="02020603050405020304" pitchFamily="18" charset="0"/>
              </a:rPr>
              <a:t>Data spans multiple leagues, seasons, and players.</a:t>
            </a:r>
          </a:p>
          <a:p>
            <a:pPr algn="l"/>
            <a:r>
              <a:rPr lang="en-US" sz="2000" b="1" i="0" u="none" strike="noStrike">
                <a:solidFill>
                  <a:schemeClr val="tx1"/>
                </a:solidFill>
                <a:effectLst/>
                <a:latin typeface="Times New Roman" panose="02020603050405020304" pitchFamily="18" charset="0"/>
                <a:cs typeface="Times New Roman" panose="02020603050405020304" pitchFamily="18" charset="0"/>
              </a:rPr>
              <a:t>Selected Features</a:t>
            </a:r>
            <a:r>
              <a:rPr lang="en-US" sz="2000" b="0" i="0" u="none" strike="noStrike">
                <a:solidFill>
                  <a:schemeClr val="tx1"/>
                </a:solidFill>
                <a:effectLst/>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2000" b="0" i="0" u="none" strike="noStrike">
                <a:solidFill>
                  <a:schemeClr val="tx1"/>
                </a:solidFill>
                <a:effectLst/>
                <a:latin typeface="Times New Roman" panose="02020603050405020304" pitchFamily="18" charset="0"/>
                <a:cs typeface="Times New Roman" panose="02020603050405020304" pitchFamily="18" charset="0"/>
              </a:rPr>
              <a:t>Using </a:t>
            </a:r>
            <a:r>
              <a:rPr lang="en-US" sz="2000" b="1" i="0" u="none" strike="noStrike">
                <a:solidFill>
                  <a:schemeClr val="tx1"/>
                </a:solidFill>
                <a:effectLst/>
                <a:latin typeface="Times New Roman" panose="02020603050405020304" pitchFamily="18" charset="0"/>
                <a:cs typeface="Times New Roman" panose="02020603050405020304" pitchFamily="18" charset="0"/>
              </a:rPr>
              <a:t>19 key features</a:t>
            </a:r>
            <a:r>
              <a:rPr lang="en-US" sz="2000" b="0" i="0" u="none" strike="noStrike">
                <a:solidFill>
                  <a:schemeClr val="tx1"/>
                </a:solidFill>
                <a:effectLst/>
                <a:latin typeface="Times New Roman" panose="02020603050405020304" pitchFamily="18" charset="0"/>
                <a:cs typeface="Times New Roman" panose="02020603050405020304" pitchFamily="18" charset="0"/>
              </a:rPr>
              <a:t> for position prediction.</a:t>
            </a:r>
          </a:p>
          <a:p>
            <a:pPr algn="l">
              <a:buFont typeface="Arial" panose="020B0604020202020204" pitchFamily="34" charset="0"/>
              <a:buChar char="•"/>
            </a:pPr>
            <a:r>
              <a:rPr lang="en-US" sz="2000" b="0" i="0" u="none" strike="noStrike">
                <a:solidFill>
                  <a:schemeClr val="tx1"/>
                </a:solidFill>
                <a:effectLst/>
                <a:latin typeface="Times New Roman" panose="02020603050405020304" pitchFamily="18" charset="0"/>
                <a:cs typeface="Times New Roman" panose="02020603050405020304" pitchFamily="18" charset="0"/>
              </a:rPr>
              <a:t>Features focus on:</a:t>
            </a:r>
          </a:p>
          <a:p>
            <a:pPr marL="742950" lvl="1" indent="-285750" algn="l">
              <a:buFont typeface="Arial" panose="020B0604020202020204" pitchFamily="34" charset="0"/>
              <a:buChar char="•"/>
            </a:pPr>
            <a:r>
              <a:rPr lang="en-US" sz="2000" b="1" i="0" u="none" strike="noStrike">
                <a:solidFill>
                  <a:schemeClr val="tx1"/>
                </a:solidFill>
                <a:effectLst/>
                <a:latin typeface="Times New Roman" panose="02020603050405020304" pitchFamily="18" charset="0"/>
                <a:cs typeface="Times New Roman" panose="02020603050405020304" pitchFamily="18" charset="0"/>
              </a:rPr>
              <a:t>Physical Attributes</a:t>
            </a:r>
            <a:r>
              <a:rPr lang="en-US" sz="2000" b="0" i="0" u="none" strike="noStrike">
                <a:solidFill>
                  <a:schemeClr val="tx1"/>
                </a:solidFill>
                <a:effectLst/>
                <a:latin typeface="Times New Roman" panose="02020603050405020304" pitchFamily="18" charset="0"/>
                <a:cs typeface="Times New Roman" panose="02020603050405020304" pitchFamily="18" charset="0"/>
              </a:rPr>
              <a:t>: Height, weight, age.</a:t>
            </a:r>
          </a:p>
          <a:p>
            <a:pPr marL="742950" lvl="1" indent="-285750" algn="l">
              <a:buFont typeface="Arial" panose="020B0604020202020204" pitchFamily="34" charset="0"/>
              <a:buChar char="•"/>
            </a:pPr>
            <a:r>
              <a:rPr lang="en-US" sz="2000" b="1" i="0" u="none" strike="noStrike">
                <a:solidFill>
                  <a:schemeClr val="tx1"/>
                </a:solidFill>
                <a:effectLst/>
                <a:latin typeface="Times New Roman" panose="02020603050405020304" pitchFamily="18" charset="0"/>
                <a:cs typeface="Times New Roman" panose="02020603050405020304" pitchFamily="18" charset="0"/>
              </a:rPr>
              <a:t>Technical Skills</a:t>
            </a:r>
            <a:r>
              <a:rPr lang="en-US" sz="2000" b="0" i="0" u="none" strike="noStrike">
                <a:solidFill>
                  <a:schemeClr val="tx1"/>
                </a:solidFill>
                <a:effectLst/>
                <a:latin typeface="Times New Roman" panose="02020603050405020304" pitchFamily="18" charset="0"/>
                <a:cs typeface="Times New Roman" panose="02020603050405020304" pitchFamily="18" charset="0"/>
              </a:rPr>
              <a:t>: Pace, shooting, passing, dribbling, defending.</a:t>
            </a:r>
          </a:p>
          <a:p>
            <a:pPr marL="742950" lvl="1" indent="-285750" algn="l">
              <a:buFont typeface="Arial" panose="020B0604020202020204" pitchFamily="34" charset="0"/>
              <a:buChar char="•"/>
            </a:pPr>
            <a:r>
              <a:rPr lang="en-US" sz="2000" b="1" i="0" u="none" strike="noStrike">
                <a:solidFill>
                  <a:schemeClr val="tx1"/>
                </a:solidFill>
                <a:effectLst/>
                <a:latin typeface="Times New Roman" panose="02020603050405020304" pitchFamily="18" charset="0"/>
                <a:cs typeface="Times New Roman" panose="02020603050405020304" pitchFamily="18" charset="0"/>
              </a:rPr>
              <a:t>Attacking Skills</a:t>
            </a:r>
            <a:r>
              <a:rPr lang="en-US" sz="2000" b="0" i="0" u="none" strike="noStrike">
                <a:solidFill>
                  <a:schemeClr val="tx1"/>
                </a:solidFill>
                <a:effectLst/>
                <a:latin typeface="Times New Roman" panose="02020603050405020304" pitchFamily="18" charset="0"/>
                <a:cs typeface="Times New Roman" panose="02020603050405020304" pitchFamily="18" charset="0"/>
              </a:rPr>
              <a:t>: Finishing, crossing, heading accuracy.</a:t>
            </a:r>
          </a:p>
          <a:p>
            <a:pPr marL="742950" lvl="1" indent="-285750" algn="l">
              <a:buFont typeface="Arial" panose="020B0604020202020204" pitchFamily="34" charset="0"/>
              <a:buChar char="•"/>
            </a:pPr>
            <a:r>
              <a:rPr lang="en-US" sz="2000" b="1" i="0" u="none" strike="noStrike">
                <a:solidFill>
                  <a:schemeClr val="tx1"/>
                </a:solidFill>
                <a:effectLst/>
                <a:latin typeface="Times New Roman" panose="02020603050405020304" pitchFamily="18" charset="0"/>
                <a:cs typeface="Times New Roman" panose="02020603050405020304" pitchFamily="18" charset="0"/>
              </a:rPr>
              <a:t>Power and Mentality</a:t>
            </a:r>
            <a:r>
              <a:rPr lang="en-US" sz="2000" b="0" i="0" u="none" strike="noStrike">
                <a:solidFill>
                  <a:schemeClr val="tx1"/>
                </a:solidFill>
                <a:effectLst/>
                <a:latin typeface="Times New Roman" panose="02020603050405020304" pitchFamily="18" charset="0"/>
                <a:cs typeface="Times New Roman" panose="02020603050405020304" pitchFamily="18" charset="0"/>
              </a:rPr>
              <a:t>: Stamina, interceptions, standing tackle.</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478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395DE-3D14-43FD-0726-0964BB9F9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A7B00-63A6-44E1-DC75-6A977E8F46B4}"/>
              </a:ext>
            </a:extLst>
          </p:cNvPr>
          <p:cNvSpPr>
            <a:spLocks noGrp="1"/>
          </p:cNvSpPr>
          <p:nvPr>
            <p:ph type="ctrTitle"/>
          </p:nvPr>
        </p:nvSpPr>
        <p:spPr>
          <a:xfrm>
            <a:off x="1524000" y="0"/>
            <a:ext cx="9144000" cy="881743"/>
          </a:xfrm>
        </p:spPr>
        <p:txBody>
          <a:bodyPr>
            <a:normAutofit/>
          </a:bodyPr>
          <a:lstStyle/>
          <a:p>
            <a:r>
              <a:rPr lang="en-US" sz="4400" dirty="0">
                <a:latin typeface="Times New Roman" panose="02020603050405020304" pitchFamily="18" charset="0"/>
                <a:cs typeface="Times New Roman" panose="02020603050405020304" pitchFamily="18" charset="0"/>
              </a:rPr>
              <a:t>Dataset</a:t>
            </a:r>
          </a:p>
        </p:txBody>
      </p:sp>
      <p:sp>
        <p:nvSpPr>
          <p:cNvPr id="3" name="Subtitle 2">
            <a:extLst>
              <a:ext uri="{FF2B5EF4-FFF2-40B4-BE49-F238E27FC236}">
                <a16:creationId xmlns:a16="http://schemas.microsoft.com/office/drawing/2014/main" id="{BD01534E-51AF-FA21-08E8-A6199C535748}"/>
              </a:ext>
            </a:extLst>
          </p:cNvPr>
          <p:cNvSpPr>
            <a:spLocks noGrp="1"/>
          </p:cNvSpPr>
          <p:nvPr>
            <p:ph type="subTitle" idx="1"/>
          </p:nvPr>
        </p:nvSpPr>
        <p:spPr>
          <a:xfrm>
            <a:off x="1524000" y="1181685"/>
            <a:ext cx="6758609" cy="5142915"/>
          </a:xfrm>
        </p:spPr>
        <p:txBody>
          <a:bodyPr>
            <a:normAutofit/>
          </a:bodyPr>
          <a:lstStyle/>
          <a:p>
            <a:pPr algn="l"/>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descr="A table with text on it&#10;&#10;Description automatically generated">
            <a:extLst>
              <a:ext uri="{FF2B5EF4-FFF2-40B4-BE49-F238E27FC236}">
                <a16:creationId xmlns:a16="http://schemas.microsoft.com/office/drawing/2014/main" id="{AE343C7B-28D3-762B-E876-6301E120C1B0}"/>
              </a:ext>
            </a:extLst>
          </p:cNvPr>
          <p:cNvPicPr>
            <a:picLocks noChangeAspect="1"/>
          </p:cNvPicPr>
          <p:nvPr/>
        </p:nvPicPr>
        <p:blipFill>
          <a:blip r:embed="rId2"/>
          <a:stretch>
            <a:fillRect/>
          </a:stretch>
        </p:blipFill>
        <p:spPr>
          <a:xfrm>
            <a:off x="1524000" y="914984"/>
            <a:ext cx="6758609" cy="5676315"/>
          </a:xfrm>
          <a:prstGeom prst="rect">
            <a:avLst/>
          </a:prstGeom>
        </p:spPr>
      </p:pic>
    </p:spTree>
    <p:extLst>
      <p:ext uri="{BB962C8B-B14F-4D97-AF65-F5344CB8AC3E}">
        <p14:creationId xmlns:p14="http://schemas.microsoft.com/office/powerpoint/2010/main" val="70471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A02D1-7218-E00C-FC12-A00EA7B76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80BF73-88D2-9EA9-38C3-67C5DF6CF65E}"/>
              </a:ext>
            </a:extLst>
          </p:cNvPr>
          <p:cNvSpPr>
            <a:spLocks noGrp="1"/>
          </p:cNvSpPr>
          <p:nvPr>
            <p:ph type="ctrTitle"/>
          </p:nvPr>
        </p:nvSpPr>
        <p:spPr>
          <a:xfrm>
            <a:off x="1524000" y="0"/>
            <a:ext cx="9144000" cy="881743"/>
          </a:xfrm>
        </p:spPr>
        <p:txBody>
          <a:bodyPr>
            <a:normAutofit/>
          </a:bodyPr>
          <a:lstStyle/>
          <a:p>
            <a:r>
              <a:rPr lang="en-US" sz="3600" b="0" i="0" u="none" strike="noStrike" dirty="0">
                <a:solidFill>
                  <a:srgbClr val="000000"/>
                </a:solidFill>
                <a:effectLst/>
                <a:latin typeface="Times New Roman" panose="02020603050405020304" pitchFamily="18" charset="0"/>
                <a:cs typeface="Times New Roman" panose="02020603050405020304" pitchFamily="18" charset="0"/>
              </a:rPr>
              <a:t>Big Data Tools Utilized in FIFA Player Analysis</a:t>
            </a:r>
            <a:endParaRPr lang="en-US" sz="36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08EE790-EC98-2471-C8FA-DC8DFA3BEB3E}"/>
              </a:ext>
            </a:extLst>
          </p:cNvPr>
          <p:cNvSpPr>
            <a:spLocks noGrp="1"/>
          </p:cNvSpPr>
          <p:nvPr>
            <p:ph type="subTitle" idx="1"/>
          </p:nvPr>
        </p:nvSpPr>
        <p:spPr>
          <a:xfrm>
            <a:off x="1524000" y="1181685"/>
            <a:ext cx="8708571" cy="5142915"/>
          </a:xfrm>
        </p:spPr>
        <p:txBody>
          <a:bodyPr>
            <a:normAutofit/>
          </a:bodyPr>
          <a:lstStyle/>
          <a:p>
            <a:r>
              <a:rPr lang="en-US" sz="2000" b="1" dirty="0">
                <a:solidFill>
                  <a:schemeClr val="tx1"/>
                </a:solidFill>
                <a:latin typeface="Times New Roman" panose="02020603050405020304" pitchFamily="18" charset="0"/>
                <a:cs typeface="Times New Roman" panose="02020603050405020304" pitchFamily="18" charset="0"/>
              </a:rPr>
              <a:t>Primary Tool</a:t>
            </a: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PySpark</a:t>
            </a:r>
            <a:r>
              <a:rPr lang="en-US" sz="2000" dirty="0">
                <a:solidFill>
                  <a:schemeClr val="tx1"/>
                </a:solidFill>
                <a:latin typeface="Times New Roman" panose="02020603050405020304" pitchFamily="18" charset="0"/>
                <a:cs typeface="Times New Roman" panose="02020603050405020304" pitchFamily="18" charset="0"/>
              </a:rPr>
              <a:t> was employed to efficiently process and analyze large-scale FIFA player datasets.</a:t>
            </a:r>
          </a:p>
          <a:p>
            <a:r>
              <a:rPr lang="en-US" sz="2000" b="1" dirty="0">
                <a:solidFill>
                  <a:schemeClr val="tx1"/>
                </a:solidFill>
                <a:latin typeface="Times New Roman" panose="02020603050405020304" pitchFamily="18" charset="0"/>
                <a:cs typeface="Times New Roman" panose="02020603050405020304" pitchFamily="18" charset="0"/>
              </a:rPr>
              <a:t>Focus Area</a:t>
            </a:r>
            <a:r>
              <a:rPr lang="en-US" sz="2000" dirty="0">
                <a:solidFill>
                  <a:schemeClr val="tx1"/>
                </a:solidFill>
                <a:latin typeface="Times New Roman" panose="02020603050405020304" pitchFamily="18" charset="0"/>
                <a:cs typeface="Times New Roman" panose="02020603050405020304" pitchFamily="18" charset="0"/>
              </a:rPr>
              <a:t>: The analysis addressed the </a:t>
            </a:r>
            <a:r>
              <a:rPr lang="en-US" sz="2000" b="1" dirty="0">
                <a:solidFill>
                  <a:schemeClr val="tx1"/>
                </a:solidFill>
                <a:latin typeface="Times New Roman" panose="02020603050405020304" pitchFamily="18" charset="0"/>
                <a:cs typeface="Times New Roman" panose="02020603050405020304" pitchFamily="18" charset="0"/>
              </a:rPr>
              <a:t>Volume</a:t>
            </a:r>
            <a:r>
              <a:rPr lang="en-US" sz="2000" dirty="0">
                <a:solidFill>
                  <a:schemeClr val="tx1"/>
                </a:solidFill>
                <a:latin typeface="Times New Roman" panose="02020603050405020304" pitchFamily="18" charset="0"/>
                <a:cs typeface="Times New Roman" panose="02020603050405020304" pitchFamily="18" charset="0"/>
              </a:rPr>
              <a:t> aspect of big data, handling substantial amounts of information to extract meaningful insights.</a:t>
            </a:r>
          </a:p>
          <a:p>
            <a:r>
              <a:rPr lang="en-US" sz="2000" b="1" dirty="0">
                <a:solidFill>
                  <a:schemeClr val="tx1"/>
                </a:solidFill>
                <a:latin typeface="Times New Roman" panose="02020603050405020304" pitchFamily="18" charset="0"/>
                <a:cs typeface="Times New Roman" panose="02020603050405020304" pitchFamily="18" charset="0"/>
              </a:rPr>
              <a:t>Outcome</a:t>
            </a:r>
            <a:r>
              <a:rPr lang="en-US" sz="2000" dirty="0">
                <a:solidFill>
                  <a:schemeClr val="tx1"/>
                </a:solidFill>
                <a:latin typeface="Times New Roman" panose="02020603050405020304" pitchFamily="18" charset="0"/>
                <a:cs typeface="Times New Roman" panose="02020603050405020304" pitchFamily="18" charset="0"/>
              </a:rPr>
              <a:t>: By leveraging PySpark, we effectively managed extensive data volumes, ensuring scalable and efficient processing essential for in-depth player performance analysis.</a:t>
            </a:r>
          </a:p>
          <a:p>
            <a:pPr algn="l"/>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0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E8736870-4ADC-38BD-9763-7C62C54E7767}"/>
            </a:ext>
          </a:extLst>
        </p:cNvPr>
        <p:cNvGrpSpPr/>
        <p:nvPr/>
      </p:nvGrpSpPr>
      <p:grpSpPr>
        <a:xfrm>
          <a:off x="0" y="0"/>
          <a:ext cx="0" cy="0"/>
          <a:chOff x="0" y="0"/>
          <a:chExt cx="0" cy="0"/>
        </a:xfrm>
      </p:grpSpPr>
      <p:grpSp>
        <p:nvGrpSpPr>
          <p:cNvPr id="78" name="Group 77">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9"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0"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81"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82"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83"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84"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85"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86"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87"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88"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89"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0"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91" name="Group 90">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2"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93"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94"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95"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96"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97"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98"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99"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0"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1"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02"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03"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04" name="Rectangle 103">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5" name="Freeform 11">
            <a:extLst>
              <a:ext uri="{FF2B5EF4-FFF2-40B4-BE49-F238E27FC236}">
                <a16:creationId xmlns:a16="http://schemas.microsoft.com/office/drawing/2014/main" id="{99499096-7355-478E-8CCB-A47EA1B79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 name="Title 1">
            <a:extLst>
              <a:ext uri="{FF2B5EF4-FFF2-40B4-BE49-F238E27FC236}">
                <a16:creationId xmlns:a16="http://schemas.microsoft.com/office/drawing/2014/main" id="{1E40EC86-5B80-F984-B630-EEDDD3DA6DF4}"/>
              </a:ext>
            </a:extLst>
          </p:cNvPr>
          <p:cNvSpPr>
            <a:spLocks noGrp="1"/>
          </p:cNvSpPr>
          <p:nvPr>
            <p:ph type="ctrTitle"/>
          </p:nvPr>
        </p:nvSpPr>
        <p:spPr>
          <a:xfrm>
            <a:off x="1687669" y="624110"/>
            <a:ext cx="4137059" cy="1280890"/>
          </a:xfrm>
        </p:spPr>
        <p:txBody>
          <a:bodyPr vert="horz" lIns="91440" tIns="45720" rIns="91440" bIns="45720" rtlCol="0" anchor="t">
            <a:normAutofit/>
          </a:bodyPr>
          <a:lstStyle/>
          <a:p>
            <a:r>
              <a:rPr lang="en-US" sz="3000" b="1" i="0" u="none" strike="noStrike" dirty="0">
                <a:effectLst/>
              </a:rPr>
              <a:t>Exploratory </a:t>
            </a:r>
            <a:r>
              <a:rPr lang="en-US" sz="3000" b="1" dirty="0"/>
              <a:t>Analysis:</a:t>
            </a:r>
            <a:br>
              <a:rPr lang="en-US" sz="3000" b="1" dirty="0"/>
            </a:br>
            <a:endParaRPr lang="en-US" sz="3000" b="1" i="0" u="none" strike="noStrike" dirty="0">
              <a:effectLst/>
            </a:endParaRPr>
          </a:p>
        </p:txBody>
      </p:sp>
      <p:sp>
        <p:nvSpPr>
          <p:cNvPr id="3" name="Subtitle 2">
            <a:extLst>
              <a:ext uri="{FF2B5EF4-FFF2-40B4-BE49-F238E27FC236}">
                <a16:creationId xmlns:a16="http://schemas.microsoft.com/office/drawing/2014/main" id="{310B43BE-C8A6-45EF-5331-EBA46E23948D}"/>
              </a:ext>
            </a:extLst>
          </p:cNvPr>
          <p:cNvSpPr>
            <a:spLocks noGrp="1"/>
          </p:cNvSpPr>
          <p:nvPr>
            <p:ph type="subTitle" idx="1"/>
          </p:nvPr>
        </p:nvSpPr>
        <p:spPr>
          <a:xfrm>
            <a:off x="1652152" y="228600"/>
            <a:ext cx="4172575" cy="5130863"/>
          </a:xfrm>
        </p:spPr>
        <p:txBody>
          <a:bodyPr vert="horz" lIns="91440" tIns="45720" rIns="91440" bIns="45720" rtlCol="0">
            <a:noAutofit/>
          </a:bodyPr>
          <a:lstStyle/>
          <a:p>
            <a:pPr>
              <a:lnSpc>
                <a:spcPct val="90000"/>
              </a:lnSpc>
              <a:buFont typeface="Wingdings 3" charset="2"/>
              <a:buChar char=""/>
            </a:pPr>
            <a:endParaRPr lang="en-US" b="0" i="0" u="none" strike="noStrike" dirty="0">
              <a:solidFill>
                <a:schemeClr val="tx1"/>
              </a:solidFill>
              <a:effectLst/>
              <a:latin typeface="Times New Roman" panose="02020603050405020304" pitchFamily="18" charset="0"/>
              <a:cs typeface="Times New Roman" panose="02020603050405020304" pitchFamily="18" charset="0"/>
            </a:endParaRP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b="0" i="0" u="none" strike="noStrike" dirty="0">
              <a:solidFill>
                <a:schemeClr val="tx1"/>
              </a:solidFill>
              <a:effectLst/>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3" charset="2"/>
              <a:buChar char=""/>
            </a:pPr>
            <a:r>
              <a:rPr lang="en-US" sz="2000" dirty="0">
                <a:solidFill>
                  <a:schemeClr val="tx1"/>
                </a:solidFill>
                <a:latin typeface="Times New Roman" panose="02020603050405020304" pitchFamily="18" charset="0"/>
                <a:cs typeface="Times New Roman" panose="02020603050405020304" pitchFamily="18" charset="0"/>
              </a:rPr>
              <a:t>Forwards have the highest average pace (~72), essential for scoring opportunities.</a:t>
            </a:r>
          </a:p>
          <a:p>
            <a:pPr>
              <a:lnSpc>
                <a:spcPct val="90000"/>
              </a:lnSpc>
              <a:buFont typeface="Wingdings 3" charset="2"/>
              <a:buChar char=""/>
            </a:pPr>
            <a:r>
              <a:rPr lang="en-US" sz="2000" dirty="0">
                <a:solidFill>
                  <a:schemeClr val="tx1"/>
                </a:solidFill>
                <a:latin typeface="Times New Roman" panose="02020603050405020304" pitchFamily="18" charset="0"/>
                <a:cs typeface="Times New Roman" panose="02020603050405020304" pitchFamily="18" charset="0"/>
              </a:rPr>
              <a:t>Defenders have moderate pace (~69), balancing speed with defensive duties.</a:t>
            </a:r>
          </a:p>
          <a:p>
            <a:pPr>
              <a:lnSpc>
                <a:spcPct val="90000"/>
              </a:lnSpc>
              <a:buFont typeface="Wingdings 3" charset="2"/>
              <a:buChar char=""/>
            </a:pPr>
            <a:r>
              <a:rPr lang="en-US" sz="2000" dirty="0">
                <a:solidFill>
                  <a:schemeClr val="tx1"/>
                </a:solidFill>
                <a:latin typeface="Times New Roman" panose="02020603050405020304" pitchFamily="18" charset="0"/>
                <a:cs typeface="Times New Roman" panose="02020603050405020304" pitchFamily="18" charset="0"/>
              </a:rPr>
              <a:t>Midfielders have the lowest pace (~65), reflecting their versatile linking role.</a:t>
            </a:r>
            <a:endParaRPr lang="en-US" sz="2000" b="0" i="0" u="none" strike="noStrike" dirty="0">
              <a:solidFill>
                <a:schemeClr val="tx1"/>
              </a:solidFill>
              <a:effectLst/>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sz="1600" b="0" i="0" u="none" strike="noStrike" dirty="0">
              <a:solidFill>
                <a:schemeClr val="tx1"/>
              </a:solidFill>
              <a:effectLst/>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sz="1600" dirty="0">
              <a:solidFill>
                <a:schemeClr val="tx1"/>
              </a:solidFill>
              <a:latin typeface="Times New Roman" panose="02020603050405020304" pitchFamily="18" charset="0"/>
              <a:cs typeface="Times New Roman" panose="02020603050405020304" pitchFamily="18" charset="0"/>
            </a:endParaRPr>
          </a:p>
          <a:p>
            <a:pPr>
              <a:lnSpc>
                <a:spcPct val="90000"/>
              </a:lnSpc>
              <a:buFont typeface="Wingdings 3" charset="2"/>
              <a:buChar char=""/>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4" name="Picture 3" descr="A graph of blue rectangular bars&#10;&#10;Description automatically generated with medium confidence">
            <a:extLst>
              <a:ext uri="{FF2B5EF4-FFF2-40B4-BE49-F238E27FC236}">
                <a16:creationId xmlns:a16="http://schemas.microsoft.com/office/drawing/2014/main" id="{2CA5EBFE-971E-41FC-8351-38924996AE75}"/>
              </a:ext>
            </a:extLst>
          </p:cNvPr>
          <p:cNvPicPr>
            <a:picLocks noChangeAspect="1"/>
          </p:cNvPicPr>
          <p:nvPr/>
        </p:nvPicPr>
        <p:blipFill>
          <a:blip r:embed="rId3"/>
          <a:stretch>
            <a:fillRect/>
          </a:stretch>
        </p:blipFill>
        <p:spPr>
          <a:xfrm>
            <a:off x="6802819" y="624110"/>
            <a:ext cx="5003696" cy="3740264"/>
          </a:xfrm>
          <a:prstGeom prst="rect">
            <a:avLst/>
          </a:prstGeom>
        </p:spPr>
      </p:pic>
    </p:spTree>
    <p:extLst>
      <p:ext uri="{BB962C8B-B14F-4D97-AF65-F5344CB8AC3E}">
        <p14:creationId xmlns:p14="http://schemas.microsoft.com/office/powerpoint/2010/main" val="6527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966F5E48-CBB7-8CB1-39E5-F93ACDDE1308}"/>
            </a:ext>
          </a:extLst>
        </p:cNvPr>
        <p:cNvGrpSpPr/>
        <p:nvPr/>
      </p:nvGrpSpPr>
      <p:grpSpPr>
        <a:xfrm>
          <a:off x="0" y="0"/>
          <a:ext cx="0" cy="0"/>
          <a:chOff x="0" y="0"/>
          <a:chExt cx="0" cy="0"/>
        </a:xfrm>
      </p:grpSpPr>
      <p:grpSp>
        <p:nvGrpSpPr>
          <p:cNvPr id="90" name="Group 8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9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9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0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0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0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03" name="Group 10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1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1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1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1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6" name="Rectangle 11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7"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118" name="Rectangle 117">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6ECF7-FBAF-1CD7-71A9-0A44E71C3256}"/>
              </a:ext>
            </a:extLst>
          </p:cNvPr>
          <p:cNvSpPr>
            <a:spLocks noGrp="1"/>
          </p:cNvSpPr>
          <p:nvPr>
            <p:ph type="ctrTitle"/>
          </p:nvPr>
        </p:nvSpPr>
        <p:spPr>
          <a:xfrm>
            <a:off x="649224" y="645106"/>
            <a:ext cx="3650279" cy="1259894"/>
          </a:xfrm>
        </p:spPr>
        <p:txBody>
          <a:bodyPr vert="horz" lIns="91440" tIns="45720" rIns="91440" bIns="45720" rtlCol="0" anchor="t">
            <a:normAutofit/>
          </a:bodyPr>
          <a:lstStyle/>
          <a:p>
            <a:r>
              <a:rPr lang="en-US" sz="3600" b="1" i="0" u="none" strike="noStrike" dirty="0">
                <a:effectLst/>
              </a:rPr>
              <a:t>Heat Map</a:t>
            </a:r>
          </a:p>
        </p:txBody>
      </p:sp>
      <p:sp>
        <p:nvSpPr>
          <p:cNvPr id="119" name="Rectangle 118">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62DCC3C5-C1B5-23DA-E8B3-6268AA76230D}"/>
              </a:ext>
            </a:extLst>
          </p:cNvPr>
          <p:cNvSpPr txBox="1"/>
          <p:nvPr/>
        </p:nvSpPr>
        <p:spPr>
          <a:xfrm>
            <a:off x="649225" y="2133600"/>
            <a:ext cx="3650278" cy="3759253"/>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dirty="0">
                <a:latin typeface="Times New Roman" panose="02020603050405020304" pitchFamily="18" charset="0"/>
                <a:cs typeface="Times New Roman" panose="02020603050405020304" pitchFamily="18" charset="0"/>
              </a:rPr>
              <a:t>Shooting and passing have a strong positive correlation (0.91), linking offensive skills.</a:t>
            </a:r>
          </a:p>
          <a:p>
            <a:pPr marL="285750" indent="-285750">
              <a:spcBef>
                <a:spcPts val="1000"/>
              </a:spcBef>
              <a:buClr>
                <a:schemeClr val="accent1"/>
              </a:buClr>
              <a:buFont typeface="Wingdings 3" charset="2"/>
              <a:buChar char=""/>
            </a:pPr>
            <a:r>
              <a:rPr lang="en-US" dirty="0">
                <a:latin typeface="Times New Roman" panose="02020603050405020304" pitchFamily="18" charset="0"/>
                <a:cs typeface="Times New Roman" panose="02020603050405020304" pitchFamily="18" charset="0"/>
              </a:rPr>
              <a:t>Defensive skills like marking and tackling are highly correlated (0.98), showing interdependence.</a:t>
            </a:r>
          </a:p>
          <a:p>
            <a:pPr marL="285750" indent="-285750">
              <a:spcBef>
                <a:spcPts val="1000"/>
              </a:spcBef>
              <a:buClr>
                <a:schemeClr val="accent1"/>
              </a:buClr>
              <a:buFont typeface="Wingdings 3" charset="2"/>
              <a:buChar char=""/>
            </a:pPr>
            <a:r>
              <a:rPr lang="en-US" dirty="0">
                <a:latin typeface="Times New Roman" panose="02020603050405020304" pitchFamily="18" charset="0"/>
                <a:cs typeface="Times New Roman" panose="02020603050405020304" pitchFamily="18" charset="0"/>
              </a:rPr>
              <a:t>Weak pace-defending correlation highlights distinct skills for different player positions.</a:t>
            </a:r>
          </a:p>
        </p:txBody>
      </p:sp>
      <p:pic>
        <p:nvPicPr>
          <p:cNvPr id="9" name="Picture 8" descr="A screenshot of a computer screen&#10;&#10;Description automatically generated">
            <a:extLst>
              <a:ext uri="{FF2B5EF4-FFF2-40B4-BE49-F238E27FC236}">
                <a16:creationId xmlns:a16="http://schemas.microsoft.com/office/drawing/2014/main" id="{E2EC3614-F76B-0872-91DB-1622A054F227}"/>
              </a:ext>
            </a:extLst>
          </p:cNvPr>
          <p:cNvPicPr>
            <a:picLocks noChangeAspect="1"/>
          </p:cNvPicPr>
          <p:nvPr/>
        </p:nvPicPr>
        <p:blipFill>
          <a:blip r:embed="rId3"/>
          <a:srcRect l="13960" r="4968" b="2"/>
          <a:stretch/>
        </p:blipFill>
        <p:spPr>
          <a:xfrm>
            <a:off x="5538605" y="640080"/>
            <a:ext cx="5115453" cy="5252773"/>
          </a:xfrm>
          <a:prstGeom prst="rect">
            <a:avLst/>
          </a:prstGeom>
        </p:spPr>
      </p:pic>
      <p:sp>
        <p:nvSpPr>
          <p:cNvPr id="89"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311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1B90-5F3F-4D8E-8188-8D9F8CEE693B}"/>
              </a:ext>
            </a:extLst>
          </p:cNvPr>
          <p:cNvSpPr>
            <a:spLocks noGrp="1"/>
          </p:cNvSpPr>
          <p:nvPr>
            <p:ph type="title"/>
          </p:nvPr>
        </p:nvSpPr>
        <p:spPr>
          <a:xfrm>
            <a:off x="2592926" y="624110"/>
            <a:ext cx="4790008" cy="1280890"/>
          </a:xfrm>
        </p:spPr>
        <p:txBody>
          <a:bodyPr>
            <a:normAutofit/>
          </a:bodyPr>
          <a:lstStyle/>
          <a:p>
            <a:r>
              <a:rPr lang="en-US" b="1" dirty="0">
                <a:latin typeface="system-ui"/>
              </a:rPr>
              <a:t>Pace vs Shooting</a:t>
            </a:r>
            <a:endParaRPr lang="en-US" dirty="0"/>
          </a:p>
        </p:txBody>
      </p:sp>
      <p:sp>
        <p:nvSpPr>
          <p:cNvPr id="3" name="Content Placeholder 2">
            <a:extLst>
              <a:ext uri="{FF2B5EF4-FFF2-40B4-BE49-F238E27FC236}">
                <a16:creationId xmlns:a16="http://schemas.microsoft.com/office/drawing/2014/main" id="{40FCDF56-C125-4171-B26E-F8A2CD4CC007}"/>
              </a:ext>
            </a:extLst>
          </p:cNvPr>
          <p:cNvSpPr>
            <a:spLocks noGrp="1"/>
          </p:cNvSpPr>
          <p:nvPr>
            <p:ph idx="1"/>
          </p:nvPr>
        </p:nvSpPr>
        <p:spPr>
          <a:xfrm>
            <a:off x="2491242" y="624110"/>
            <a:ext cx="4802188" cy="4992919"/>
          </a:xfrm>
        </p:spPr>
        <p:txBody>
          <a:bodyPr>
            <a:noAutofit/>
          </a:bodyPr>
          <a:lstStyle/>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US" dirty="0">
                <a:solidFill>
                  <a:schemeClr val="tx1"/>
                </a:solidFill>
                <a:latin typeface="Times New Roman" panose="02020603050405020304" pitchFamily="18" charset="0"/>
                <a:cs typeface="Times New Roman" panose="02020603050405020304" pitchFamily="18" charset="0"/>
              </a:rPr>
              <a:t>Strong shooting-passing correlation (0.82) highlights key offensive skills.</a:t>
            </a:r>
          </a:p>
          <a:p>
            <a:pPr>
              <a:lnSpc>
                <a:spcPct val="90000"/>
              </a:lnSpc>
            </a:pPr>
            <a:r>
              <a:rPr lang="en-US" dirty="0">
                <a:solidFill>
                  <a:schemeClr val="tx1"/>
                </a:solidFill>
                <a:latin typeface="Times New Roman" panose="02020603050405020304" pitchFamily="18" charset="0"/>
                <a:cs typeface="Times New Roman" panose="02020603050405020304" pitchFamily="18" charset="0"/>
              </a:rPr>
              <a:t>Moderate pace-shooting correlation (0.78) shows faster players often excel at shooting.</a:t>
            </a:r>
          </a:p>
          <a:p>
            <a:pPr>
              <a:lnSpc>
                <a:spcPct val="90000"/>
              </a:lnSpc>
            </a:pPr>
            <a:r>
              <a:rPr lang="en-US" dirty="0">
                <a:solidFill>
                  <a:schemeClr val="tx1"/>
                </a:solidFill>
                <a:latin typeface="Times New Roman" panose="02020603050405020304" pitchFamily="18" charset="0"/>
                <a:cs typeface="Times New Roman" panose="02020603050405020304" pitchFamily="18" charset="0"/>
              </a:rPr>
              <a:t>Lower pace-passing correlation (0.65) aligns with midfielders’ playmaking roles.</a:t>
            </a:r>
          </a:p>
          <a:p>
            <a:pPr marL="0" indent="0">
              <a:lnSpc>
                <a:spcPct val="90000"/>
              </a:lnSpc>
              <a:buNone/>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US" dirty="0">
                <a:solidFill>
                  <a:schemeClr val="tx1"/>
                </a:solidFill>
                <a:latin typeface="Times New Roman" panose="02020603050405020304" pitchFamily="18" charset="0"/>
                <a:cs typeface="Times New Roman" panose="02020603050405020304" pitchFamily="18" charset="0"/>
              </a:rPr>
              <a:t>Forwards cluster in the upper-right, showing high pace and shooting for offense.</a:t>
            </a:r>
          </a:p>
          <a:p>
            <a:pPr>
              <a:lnSpc>
                <a:spcPct val="90000"/>
              </a:lnSpc>
            </a:pPr>
            <a:r>
              <a:rPr lang="en-US" dirty="0">
                <a:solidFill>
                  <a:schemeClr val="tx1"/>
                </a:solidFill>
                <a:latin typeface="Times New Roman" panose="02020603050405020304" pitchFamily="18" charset="0"/>
                <a:cs typeface="Times New Roman" panose="02020603050405020304" pitchFamily="18" charset="0"/>
              </a:rPr>
              <a:t>Defenders dominate the lower-left, with lower shooting but moderate pace for defense.</a:t>
            </a:r>
          </a:p>
          <a:p>
            <a:pPr>
              <a:lnSpc>
                <a:spcPct val="90000"/>
              </a:lnSpc>
            </a:pPr>
            <a:r>
              <a:rPr lang="en-US" dirty="0">
                <a:solidFill>
                  <a:schemeClr val="tx1"/>
                </a:solidFill>
                <a:latin typeface="Times New Roman" panose="02020603050405020304" pitchFamily="18" charset="0"/>
                <a:cs typeface="Times New Roman" panose="02020603050405020304" pitchFamily="18" charset="0"/>
              </a:rPr>
              <a:t>Midfielders spread in the middle, balancing pace and shooting for a linking role.</a:t>
            </a: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a:p>
            <a:pPr marL="0" indent="0">
              <a:lnSpc>
                <a:spcPct val="90000"/>
              </a:lnSpc>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nSpc>
                <a:spcPct val="90000"/>
              </a:lnSpc>
              <a:buNone/>
            </a:pPr>
            <a:endParaRPr lang="en-US" dirty="0">
              <a:solidFill>
                <a:schemeClr val="tx1"/>
              </a:solidFill>
              <a:latin typeface="Times New Roman" panose="02020603050405020304" pitchFamily="18" charset="0"/>
              <a:cs typeface="Times New Roman" panose="02020603050405020304" pitchFamily="18" charset="0"/>
            </a:endParaRPr>
          </a:p>
          <a:p>
            <a:pPr>
              <a:lnSpc>
                <a:spcPct val="90000"/>
              </a:lnSpc>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Picture 6" descr="A red and blue squares with white text&#10;&#10;Description automatically generated">
            <a:extLst>
              <a:ext uri="{FF2B5EF4-FFF2-40B4-BE49-F238E27FC236}">
                <a16:creationId xmlns:a16="http://schemas.microsoft.com/office/drawing/2014/main" id="{03625122-9936-0E43-047B-E322A3692131}"/>
              </a:ext>
            </a:extLst>
          </p:cNvPr>
          <p:cNvPicPr>
            <a:picLocks noChangeAspect="1"/>
          </p:cNvPicPr>
          <p:nvPr/>
        </p:nvPicPr>
        <p:blipFill>
          <a:blip r:embed="rId3"/>
          <a:stretch>
            <a:fillRect/>
          </a:stretch>
        </p:blipFill>
        <p:spPr>
          <a:xfrm>
            <a:off x="7293430" y="114348"/>
            <a:ext cx="4388151" cy="3301676"/>
          </a:xfrm>
          <a:prstGeom prst="rect">
            <a:avLst/>
          </a:prstGeom>
        </p:spPr>
      </p:pic>
      <p:pic>
        <p:nvPicPr>
          <p:cNvPr id="9" name="Picture 8" descr="A graph showing a number of dots&#10;&#10;Description automatically generated with medium confidence">
            <a:extLst>
              <a:ext uri="{FF2B5EF4-FFF2-40B4-BE49-F238E27FC236}">
                <a16:creationId xmlns:a16="http://schemas.microsoft.com/office/drawing/2014/main" id="{D9B3F8FB-AA8B-1DED-254B-5BD984438AC1}"/>
              </a:ext>
            </a:extLst>
          </p:cNvPr>
          <p:cNvPicPr>
            <a:picLocks noChangeAspect="1"/>
          </p:cNvPicPr>
          <p:nvPr/>
        </p:nvPicPr>
        <p:blipFill>
          <a:blip r:embed="rId4"/>
          <a:stretch>
            <a:fillRect/>
          </a:stretch>
        </p:blipFill>
        <p:spPr>
          <a:xfrm>
            <a:off x="7506682" y="3650029"/>
            <a:ext cx="4388151" cy="2727635"/>
          </a:xfrm>
          <a:prstGeom prst="rect">
            <a:avLst/>
          </a:prstGeom>
        </p:spPr>
      </p:pic>
    </p:spTree>
    <p:extLst>
      <p:ext uri="{BB962C8B-B14F-4D97-AF65-F5344CB8AC3E}">
        <p14:creationId xmlns:p14="http://schemas.microsoft.com/office/powerpoint/2010/main" val="271760957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2081</TotalTime>
  <Words>3413</Words>
  <Application>Microsoft Macintosh PowerPoint</Application>
  <PresentationFormat>Widescreen</PresentationFormat>
  <Paragraphs>256</Paragraphs>
  <Slides>24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-webkit-standard</vt:lpstr>
      <vt:lpstr>Aptos</vt:lpstr>
      <vt:lpstr>Arial</vt:lpstr>
      <vt:lpstr>Century Gothic</vt:lpstr>
      <vt:lpstr>system-ui</vt:lpstr>
      <vt:lpstr>Times New Roman</vt:lpstr>
      <vt:lpstr>Wingdings 3</vt:lpstr>
      <vt:lpstr>Wisp</vt:lpstr>
      <vt:lpstr>FIFA Player Position Prediction   </vt:lpstr>
      <vt:lpstr>Research Problem</vt:lpstr>
      <vt:lpstr>Objective</vt:lpstr>
      <vt:lpstr>Dataset</vt:lpstr>
      <vt:lpstr>Dataset</vt:lpstr>
      <vt:lpstr>Big Data Tools Utilized in FIFA Player Analysis</vt:lpstr>
      <vt:lpstr>Exploratory Analysis: </vt:lpstr>
      <vt:lpstr>Heat Map</vt:lpstr>
      <vt:lpstr>Pace vs Shooting</vt:lpstr>
      <vt:lpstr>Radar Chart : Defenders, Forwards, Midfielders</vt:lpstr>
      <vt:lpstr>Data Processing: Loading and Setup</vt:lpstr>
      <vt:lpstr>Data Cleaning and Preprocessing</vt:lpstr>
      <vt:lpstr> Position Simplification and Feature Selection </vt:lpstr>
      <vt:lpstr>Final Dataset Preparation</vt:lpstr>
      <vt:lpstr>Final Dataset Preparation</vt:lpstr>
      <vt:lpstr>Model Selection and Training Pipeline</vt:lpstr>
      <vt:lpstr> </vt:lpstr>
      <vt:lpstr>Evaluation and Results </vt:lpstr>
      <vt:lpstr>PowerPoint Presentation</vt:lpstr>
      <vt:lpstr>Model Development</vt:lpstr>
      <vt:lpstr>Demo-Players Position Prediction</vt:lpstr>
      <vt:lpstr>Conclusion</vt:lpstr>
      <vt:lpstr>Future Prospects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FIFA Player Position Prediction   </dc:title>
  <dc:creator>Aruna Jithesh</dc:creator>
  <cp:lastModifiedBy>Aruna Jithesh</cp:lastModifiedBy>
  <cp:revision>27</cp:revision>
  <dcterms:created xsi:type="dcterms:W3CDTF">2024-12-02T01:35:34Z</dcterms:created>
  <dcterms:modified xsi:type="dcterms:W3CDTF">2024-12-06T22:45:08Z</dcterms:modified>
</cp:coreProperties>
</file>